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 id="280" r:id="rId26"/>
    <p:sldId id="281" r:id="rId2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8C69F5-A4D5-A605-EAAE-1D7859E321B4}"/>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CCFD8D0-1D35-B618-0443-BB0B708CAF9A}"/>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8/6/2023 am</a:t>
            </a:r>
          </a:p>
        </p:txBody>
      </p:sp>
      <p:sp>
        <p:nvSpPr>
          <p:cNvPr id="4" name="Footer Placeholder 3">
            <a:extLst>
              <a:ext uri="{FF2B5EF4-FFF2-40B4-BE49-F238E27FC236}">
                <a16:creationId xmlns:a16="http://schemas.microsoft.com/office/drawing/2014/main" id="{3A5C87AC-3BE4-D934-D799-BEEA9A26A8B4}"/>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25C03456-5A7F-528C-0187-A6431F4D7EA7}"/>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CA37B67E-E031-4012-9CE6-81ECDDBA3C2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496478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8/6/2023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6001EFD6-64BE-4D23-85C9-C71F66667479}" type="slidenum">
              <a:rPr lang="en-US" smtClean="0"/>
              <a:t>‹#›</a:t>
            </a:fld>
            <a:endParaRPr lang="en-US"/>
          </a:p>
        </p:txBody>
      </p:sp>
    </p:spTree>
    <p:extLst>
      <p:ext uri="{BB962C8B-B14F-4D97-AF65-F5344CB8AC3E}">
        <p14:creationId xmlns:p14="http://schemas.microsoft.com/office/powerpoint/2010/main" val="84722125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E248DF58-1FB8-4DA0-AA70-4CDDB79262A6}" type="datetimeFigureOut">
              <a:rPr lang="en-US" smtClean="0"/>
              <a:t>8/19/2023</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FCA2F64E-3C92-405D-929A-5A34A86EF845}" type="slidenum">
              <a:rPr lang="en-US" smtClean="0"/>
              <a:t>‹#›</a:t>
            </a:fld>
            <a:endParaRPr lang="en-US"/>
          </a:p>
        </p:txBody>
      </p:sp>
    </p:spTree>
    <p:extLst>
      <p:ext uri="{BB962C8B-B14F-4D97-AF65-F5344CB8AC3E}">
        <p14:creationId xmlns:p14="http://schemas.microsoft.com/office/powerpoint/2010/main" val="3289909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8DF58-1FB8-4DA0-AA70-4CDDB79262A6}" type="datetimeFigureOut">
              <a:rPr lang="en-US" smtClean="0"/>
              <a:t>8/19/2023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2F64E-3C92-405D-929A-5A34A86EF845}" type="slidenum">
              <a:rPr lang="en-US" smtClean="0"/>
              <a:t>‹#›</a:t>
            </a:fld>
            <a:endParaRPr lang="en-US"/>
          </a:p>
        </p:txBody>
      </p:sp>
    </p:spTree>
    <p:extLst>
      <p:ext uri="{BB962C8B-B14F-4D97-AF65-F5344CB8AC3E}">
        <p14:creationId xmlns:p14="http://schemas.microsoft.com/office/powerpoint/2010/main" val="2482929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8DF58-1FB8-4DA0-AA70-4CDDB79262A6}" type="datetimeFigureOut">
              <a:rPr lang="en-US" smtClean="0"/>
              <a:t>8/19/2023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2F64E-3C92-405D-929A-5A34A86EF845}" type="slidenum">
              <a:rPr lang="en-US" smtClean="0"/>
              <a:t>‹#›</a:t>
            </a:fld>
            <a:endParaRPr lang="en-US"/>
          </a:p>
        </p:txBody>
      </p:sp>
    </p:spTree>
    <p:extLst>
      <p:ext uri="{BB962C8B-B14F-4D97-AF65-F5344CB8AC3E}">
        <p14:creationId xmlns:p14="http://schemas.microsoft.com/office/powerpoint/2010/main" val="3670969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8DF58-1FB8-4DA0-AA70-4CDDB79262A6}" type="datetimeFigureOut">
              <a:rPr lang="en-US" smtClean="0"/>
              <a:t>8/19/2023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2F64E-3C92-405D-929A-5A34A86EF845}" type="slidenum">
              <a:rPr lang="en-US" smtClean="0"/>
              <a:t>‹#›</a:t>
            </a:fld>
            <a:endParaRPr lang="en-US"/>
          </a:p>
        </p:txBody>
      </p:sp>
    </p:spTree>
    <p:extLst>
      <p:ext uri="{BB962C8B-B14F-4D97-AF65-F5344CB8AC3E}">
        <p14:creationId xmlns:p14="http://schemas.microsoft.com/office/powerpoint/2010/main" val="4262952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48DF58-1FB8-4DA0-AA70-4CDDB79262A6}" type="datetimeFigureOut">
              <a:rPr lang="en-US" smtClean="0"/>
              <a:t>8/19/2023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2F64E-3C92-405D-929A-5A34A86EF845}" type="slidenum">
              <a:rPr lang="en-US" smtClean="0"/>
              <a:t>‹#›</a:t>
            </a:fld>
            <a:endParaRPr lang="en-US"/>
          </a:p>
        </p:txBody>
      </p:sp>
    </p:spTree>
    <p:extLst>
      <p:ext uri="{BB962C8B-B14F-4D97-AF65-F5344CB8AC3E}">
        <p14:creationId xmlns:p14="http://schemas.microsoft.com/office/powerpoint/2010/main" val="178928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48DF58-1FB8-4DA0-AA70-4CDDB79262A6}" type="datetimeFigureOut">
              <a:rPr lang="en-US" smtClean="0"/>
              <a:t>8/19/2023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2F64E-3C92-405D-929A-5A34A86EF845}" type="slidenum">
              <a:rPr lang="en-US" smtClean="0"/>
              <a:t>‹#›</a:t>
            </a:fld>
            <a:endParaRPr lang="en-US"/>
          </a:p>
        </p:txBody>
      </p:sp>
    </p:spTree>
    <p:extLst>
      <p:ext uri="{BB962C8B-B14F-4D97-AF65-F5344CB8AC3E}">
        <p14:creationId xmlns:p14="http://schemas.microsoft.com/office/powerpoint/2010/main" val="3386775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48DF58-1FB8-4DA0-AA70-4CDDB79262A6}" type="datetimeFigureOut">
              <a:rPr lang="en-US" smtClean="0"/>
              <a:t>8/19/2023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A2F64E-3C92-405D-929A-5A34A86EF845}" type="slidenum">
              <a:rPr lang="en-US" smtClean="0"/>
              <a:t>‹#›</a:t>
            </a:fld>
            <a:endParaRPr lang="en-US"/>
          </a:p>
        </p:txBody>
      </p:sp>
    </p:spTree>
    <p:extLst>
      <p:ext uri="{BB962C8B-B14F-4D97-AF65-F5344CB8AC3E}">
        <p14:creationId xmlns:p14="http://schemas.microsoft.com/office/powerpoint/2010/main" val="547790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48DF58-1FB8-4DA0-AA70-4CDDB79262A6}" type="datetimeFigureOut">
              <a:rPr lang="en-US" smtClean="0"/>
              <a:t>8/19/2023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A2F64E-3C92-405D-929A-5A34A86EF845}" type="slidenum">
              <a:rPr lang="en-US" smtClean="0"/>
              <a:t>‹#›</a:t>
            </a:fld>
            <a:endParaRPr lang="en-US"/>
          </a:p>
        </p:txBody>
      </p:sp>
    </p:spTree>
    <p:extLst>
      <p:ext uri="{BB962C8B-B14F-4D97-AF65-F5344CB8AC3E}">
        <p14:creationId xmlns:p14="http://schemas.microsoft.com/office/powerpoint/2010/main" val="139417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48DF58-1FB8-4DA0-AA70-4CDDB79262A6}" type="datetimeFigureOut">
              <a:rPr lang="en-US" smtClean="0"/>
              <a:t>8/19/2023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A2F64E-3C92-405D-929A-5A34A86EF845}" type="slidenum">
              <a:rPr lang="en-US" smtClean="0"/>
              <a:t>‹#›</a:t>
            </a:fld>
            <a:endParaRPr lang="en-US"/>
          </a:p>
        </p:txBody>
      </p:sp>
    </p:spTree>
    <p:extLst>
      <p:ext uri="{BB962C8B-B14F-4D97-AF65-F5344CB8AC3E}">
        <p14:creationId xmlns:p14="http://schemas.microsoft.com/office/powerpoint/2010/main" val="405355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E248DF58-1FB8-4DA0-AA70-4CDDB79262A6}" type="datetimeFigureOut">
              <a:rPr lang="en-US" smtClean="0"/>
              <a:t>8/19/2023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CA2F64E-3C92-405D-929A-5A34A86EF845}" type="slidenum">
              <a:rPr lang="en-US" smtClean="0"/>
              <a:t>‹#›</a:t>
            </a:fld>
            <a:endParaRPr lang="en-US"/>
          </a:p>
        </p:txBody>
      </p:sp>
    </p:spTree>
    <p:extLst>
      <p:ext uri="{BB962C8B-B14F-4D97-AF65-F5344CB8AC3E}">
        <p14:creationId xmlns:p14="http://schemas.microsoft.com/office/powerpoint/2010/main" val="398615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E248DF58-1FB8-4DA0-AA70-4CDDB79262A6}" type="datetimeFigureOut">
              <a:rPr lang="en-US" smtClean="0"/>
              <a:t>8/19/2023</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CA2F64E-3C92-405D-929A-5A34A86EF845}" type="slidenum">
              <a:rPr lang="en-US" smtClean="0"/>
              <a:t>‹#›</a:t>
            </a:fld>
            <a:endParaRPr lang="en-US"/>
          </a:p>
        </p:txBody>
      </p:sp>
    </p:spTree>
    <p:extLst>
      <p:ext uri="{BB962C8B-B14F-4D97-AF65-F5344CB8AC3E}">
        <p14:creationId xmlns:p14="http://schemas.microsoft.com/office/powerpoint/2010/main" val="362219275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E248DF58-1FB8-4DA0-AA70-4CDDB79262A6}" type="datetimeFigureOut">
              <a:rPr lang="en-US" smtClean="0"/>
              <a:t>8/19/2023</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FCA2F64E-3C92-405D-929A-5A34A86EF845}" type="slidenum">
              <a:rPr lang="en-US" smtClean="0"/>
              <a:t>‹#›</a:t>
            </a:fld>
            <a:endParaRPr lang="en-US"/>
          </a:p>
        </p:txBody>
      </p:sp>
    </p:spTree>
    <p:extLst>
      <p:ext uri="{BB962C8B-B14F-4D97-AF65-F5344CB8AC3E}">
        <p14:creationId xmlns:p14="http://schemas.microsoft.com/office/powerpoint/2010/main" val="1712102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1097854"/>
            <a:ext cx="8086725" cy="3637919"/>
          </a:xfrm>
        </p:spPr>
        <p:txBody>
          <a:bodyPr>
            <a:spAutoFit/>
          </a:bodyPr>
          <a:lstStyle/>
          <a:p>
            <a:pPr algn="ctr"/>
            <a:r>
              <a:rPr lang="en-US" sz="9600" b="1" dirty="0">
                <a:solidFill>
                  <a:schemeClr val="bg1"/>
                </a:solidFill>
                <a:latin typeface="Verdana" panose="020B0604030504040204" pitchFamily="34" charset="0"/>
                <a:ea typeface="Verdana" panose="020B0604030504040204" pitchFamily="34" charset="0"/>
              </a:rPr>
              <a:t>THE MANY </a:t>
            </a:r>
            <a:br>
              <a:rPr lang="en-US" sz="9600" b="1" dirty="0">
                <a:solidFill>
                  <a:schemeClr val="bg1"/>
                </a:solidFill>
                <a:latin typeface="Verdana" panose="020B0604030504040204" pitchFamily="34" charset="0"/>
                <a:ea typeface="Verdana" panose="020B0604030504040204" pitchFamily="34" charset="0"/>
              </a:rPr>
            </a:br>
            <a:r>
              <a:rPr lang="en-US" sz="9600" b="1" dirty="0">
                <a:solidFill>
                  <a:schemeClr val="bg1"/>
                </a:solidFill>
                <a:latin typeface="Verdana" panose="020B0604030504040204" pitchFamily="34" charset="0"/>
                <a:ea typeface="Verdana" panose="020B0604030504040204" pitchFamily="34" charset="0"/>
              </a:rPr>
              <a:t>AND </a:t>
            </a:r>
            <a:br>
              <a:rPr lang="en-US" sz="9600" b="1" dirty="0">
                <a:solidFill>
                  <a:schemeClr val="bg1"/>
                </a:solidFill>
                <a:latin typeface="Verdana" panose="020B0604030504040204" pitchFamily="34" charset="0"/>
                <a:ea typeface="Verdana" panose="020B0604030504040204" pitchFamily="34" charset="0"/>
              </a:rPr>
            </a:br>
            <a:r>
              <a:rPr lang="en-US" sz="9600" b="1" dirty="0">
                <a:solidFill>
                  <a:schemeClr val="bg1"/>
                </a:solidFill>
                <a:latin typeface="Verdana" panose="020B0604030504040204" pitchFamily="34" charset="0"/>
                <a:ea typeface="Verdana" panose="020B0604030504040204" pitchFamily="34" charset="0"/>
              </a:rPr>
              <a:t>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500634" y="5329450"/>
            <a:ext cx="8038719" cy="720197"/>
          </a:xfrm>
        </p:spPr>
        <p:txBody>
          <a:bodyPr>
            <a:spAutoFit/>
          </a:bodyPr>
          <a:lstStyle/>
          <a:p>
            <a:pPr algn="ctr"/>
            <a:r>
              <a:rPr lang="en-US" sz="4800" dirty="0">
                <a:effectLst/>
                <a:latin typeface="Verdana" panose="020B0604030504040204" pitchFamily="34" charset="0"/>
                <a:ea typeface="Times New Roman" panose="02020603050405020304" pitchFamily="18" charset="0"/>
                <a:cs typeface="Arial" panose="020B0604020202020204" pitchFamily="34" charset="0"/>
              </a:rPr>
              <a:t>Matthew 7:13-27</a:t>
            </a:r>
            <a:endParaRPr lang="en-US" sz="4800" dirty="0"/>
          </a:p>
        </p:txBody>
      </p:sp>
    </p:spTree>
    <p:extLst>
      <p:ext uri="{BB962C8B-B14F-4D97-AF65-F5344CB8AC3E}">
        <p14:creationId xmlns:p14="http://schemas.microsoft.com/office/powerpoint/2010/main" val="222907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595582"/>
          </a:xfrm>
        </p:spPr>
        <p:txBody>
          <a:bodyPr>
            <a:spAutoFit/>
          </a:bodyPr>
          <a:lstStyle/>
          <a:p>
            <a:r>
              <a:rPr lang="en-US" sz="2400" dirty="0">
                <a:latin typeface="Verdana" panose="020B0604030504040204" pitchFamily="34" charset="0"/>
                <a:ea typeface="Verdana" panose="020B0604030504040204" pitchFamily="34" charset="0"/>
              </a:rPr>
              <a:t>Jesus tells us that on Judgment Day, there will be </a:t>
            </a:r>
            <a:r>
              <a:rPr lang="en-US" sz="2400" b="1" dirty="0">
                <a:latin typeface="Verdana" panose="020B0604030504040204" pitchFamily="34" charset="0"/>
                <a:ea typeface="Verdana" panose="020B0604030504040204" pitchFamily="34" charset="0"/>
              </a:rPr>
              <a:t>many</a:t>
            </a:r>
            <a:r>
              <a:rPr lang="en-US" sz="2400" dirty="0">
                <a:latin typeface="Verdana" panose="020B0604030504040204" pitchFamily="34" charset="0"/>
                <a:ea typeface="Verdana" panose="020B0604030504040204" pitchFamily="34" charset="0"/>
              </a:rPr>
              <a:t> who call Him “Lord” who will be lost. People who call Jesus “Lord” generally consider themselves to be “Christians.”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This means there will be </a:t>
            </a:r>
            <a:r>
              <a:rPr lang="en-US" sz="2400" b="1" dirty="0">
                <a:latin typeface="Verdana" panose="020B0604030504040204" pitchFamily="34" charset="0"/>
                <a:ea typeface="Verdana" panose="020B0604030504040204" pitchFamily="34" charset="0"/>
              </a:rPr>
              <a:t>many</a:t>
            </a:r>
            <a:r>
              <a:rPr lang="en-US" sz="2400" dirty="0">
                <a:latin typeface="Verdana" panose="020B0604030504040204" pitchFamily="34" charset="0"/>
                <a:ea typeface="Verdana" panose="020B0604030504040204" pitchFamily="34" charset="0"/>
              </a:rPr>
              <a:t> who call themselves “Christians” who will be lost. Why?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Jesus explains that </a:t>
            </a:r>
            <a:r>
              <a:rPr lang="en-US" sz="2400" b="1" dirty="0">
                <a:latin typeface="Verdana" panose="020B0604030504040204" pitchFamily="34" charset="0"/>
                <a:ea typeface="Verdana" panose="020B0604030504040204" pitchFamily="34" charset="0"/>
              </a:rPr>
              <a:t>many</a:t>
            </a:r>
            <a:r>
              <a:rPr lang="en-US" sz="2400" dirty="0">
                <a:latin typeface="Verdana" panose="020B0604030504040204" pitchFamily="34" charset="0"/>
                <a:ea typeface="Verdana" panose="020B0604030504040204" pitchFamily="34" charset="0"/>
              </a:rPr>
              <a:t> will make the claim that they performed the very same works that Jesus did on earth, prophesying, casting out demons, and performing many miracles, and that they did so “in His name,” and yet Jesus will declare to them, </a:t>
            </a:r>
            <a:r>
              <a:rPr lang="en-US" sz="2400" i="1" dirty="0">
                <a:latin typeface="Verdana" panose="020B0604030504040204" pitchFamily="34" charset="0"/>
                <a:ea typeface="Verdana" panose="020B0604030504040204" pitchFamily="34" charset="0"/>
              </a:rPr>
              <a:t>“I never knew you; DEPART FROM ME, YOU WHO PRACTICE LAWLESSNESS.” </a:t>
            </a:r>
            <a:r>
              <a:rPr lang="en-US" sz="2400" dirty="0">
                <a:latin typeface="Verdana" panose="020B0604030504040204" pitchFamily="34" charset="0"/>
                <a:ea typeface="Verdana" panose="020B0604030504040204" pitchFamily="34" charset="0"/>
              </a:rPr>
              <a:t>(Matthew 7:23)</a:t>
            </a:r>
            <a:endParaRPr lang="en-US" sz="2400"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0974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320944"/>
          </a:xfrm>
        </p:spPr>
        <p:txBody>
          <a:bodyPr>
            <a:spAutoFit/>
          </a:bodyPr>
          <a:lstStyle/>
          <a:p>
            <a:r>
              <a:rPr lang="en-US" sz="2400" dirty="0">
                <a:latin typeface="Verdana" panose="020B0604030504040204" pitchFamily="34" charset="0"/>
                <a:ea typeface="Verdana" panose="020B0604030504040204" pitchFamily="34" charset="0"/>
              </a:rPr>
              <a:t>These whom Jesus will cast out are the </a:t>
            </a:r>
            <a:r>
              <a:rPr lang="en-US" sz="2400" b="1" dirty="0">
                <a:latin typeface="Verdana" panose="020B0604030504040204" pitchFamily="34" charset="0"/>
                <a:ea typeface="Verdana" panose="020B0604030504040204" pitchFamily="34" charset="0"/>
              </a:rPr>
              <a:t>many</a:t>
            </a:r>
            <a:r>
              <a:rPr lang="en-US" sz="2400" dirty="0">
                <a:latin typeface="Verdana" panose="020B0604030504040204" pitchFamily="34" charset="0"/>
                <a:ea typeface="Verdana" panose="020B0604030504040204" pitchFamily="34" charset="0"/>
              </a:rPr>
              <a:t> who acted without law, without divine authority, but rather on their OWN authority, or by the authority of a false teacher or false prophet.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Note what Jesus said to the Pharisees and scribes who did the same:</a:t>
            </a:r>
          </a:p>
          <a:p>
            <a:endParaRPr lang="en-US" sz="2400" dirty="0">
              <a:latin typeface="Verdana" panose="020B0604030504040204" pitchFamily="34" charset="0"/>
              <a:ea typeface="Verdana" panose="020B0604030504040204" pitchFamily="34" charset="0"/>
            </a:endParaRPr>
          </a:p>
          <a:p>
            <a:pPr algn="ctr"/>
            <a:r>
              <a:rPr lang="en-US" sz="2400" i="1" dirty="0">
                <a:latin typeface="Verdana" panose="020B0604030504040204" pitchFamily="34" charset="0"/>
                <a:ea typeface="Verdana" panose="020B0604030504040204" pitchFamily="34" charset="0"/>
              </a:rPr>
              <a:t>“You hypocrites, rightly did Isaiah prophesy of you: ‘THIS PEOPLE HONORS ME WITH THEIR LIPS, BUT THEIR HEART IS FAR AWAY FROM ME. BUT IN VAIN DO THEY WORSHIP ME, TEACHING AS DOCTRINES THE PRECEPTS OF MEN.’” </a:t>
            </a:r>
            <a:r>
              <a:rPr lang="en-US" sz="2400" dirty="0">
                <a:latin typeface="Verdana" panose="020B0604030504040204" pitchFamily="34" charset="0"/>
                <a:ea typeface="Verdana" panose="020B0604030504040204" pitchFamily="34" charset="0"/>
              </a:rPr>
              <a:t>(Matthew 15:7-9)</a:t>
            </a:r>
          </a:p>
          <a:p>
            <a:pPr algn="ctr"/>
            <a:r>
              <a:rPr lang="en-US" sz="2400" dirty="0">
                <a:latin typeface="Verdana" panose="020B0604030504040204" pitchFamily="34" charset="0"/>
                <a:ea typeface="Verdana" panose="020B0604030504040204" pitchFamily="34" charset="0"/>
              </a:rPr>
              <a:t>(cf. James 2:14-16)</a:t>
            </a:r>
          </a:p>
        </p:txBody>
      </p:sp>
    </p:spTree>
    <p:extLst>
      <p:ext uri="{BB962C8B-B14F-4D97-AF65-F5344CB8AC3E}">
        <p14:creationId xmlns:p14="http://schemas.microsoft.com/office/powerpoint/2010/main" val="325123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595582"/>
          </a:xfrm>
        </p:spPr>
        <p:txBody>
          <a:bodyPr>
            <a:spAutoFit/>
          </a:bodyPr>
          <a:lstStyle/>
          <a:p>
            <a:r>
              <a:rPr lang="en-US" sz="2400" dirty="0">
                <a:latin typeface="Verdana" panose="020B0604030504040204" pitchFamily="34" charset="0"/>
                <a:ea typeface="Verdana" panose="020B0604030504040204" pitchFamily="34" charset="0"/>
              </a:rPr>
              <a:t>We can therefore include within “</a:t>
            </a:r>
            <a:r>
              <a:rPr lang="en-US" sz="2400" b="1" dirty="0">
                <a:latin typeface="Verdana" panose="020B0604030504040204" pitchFamily="34" charset="0"/>
                <a:ea typeface="Verdana" panose="020B0604030504040204" pitchFamily="34" charset="0"/>
              </a:rPr>
              <a:t>the</a:t>
            </a:r>
            <a:r>
              <a:rPr lang="en-US" sz="2400" dirty="0">
                <a:latin typeface="Verdana" panose="020B0604030504040204" pitchFamily="34" charset="0"/>
                <a:ea typeface="Verdana" panose="020B0604030504040204" pitchFamily="34" charset="0"/>
              </a:rPr>
              <a:t> </a:t>
            </a:r>
            <a:r>
              <a:rPr lang="en-US" sz="2400" b="1" dirty="0">
                <a:latin typeface="Verdana" panose="020B0604030504040204" pitchFamily="34" charset="0"/>
                <a:ea typeface="Verdana" panose="020B0604030504040204" pitchFamily="34" charset="0"/>
              </a:rPr>
              <a:t>many</a:t>
            </a:r>
            <a:r>
              <a:rPr lang="en-US" sz="2400" dirty="0">
                <a:latin typeface="Verdana" panose="020B0604030504040204" pitchFamily="34" charset="0"/>
                <a:ea typeface="Verdana" panose="020B0604030504040204" pitchFamily="34" charset="0"/>
              </a:rPr>
              <a:t>,” all those who forsake the pure doctrine of Christ for any of the many doctrines of men.</a:t>
            </a:r>
          </a:p>
          <a:p>
            <a:endParaRPr lang="en-US" sz="800" dirty="0">
              <a:latin typeface="Verdana" panose="020B0604030504040204" pitchFamily="34" charset="0"/>
              <a:ea typeface="Verdana" panose="020B0604030504040204" pitchFamily="34" charset="0"/>
            </a:endParaRPr>
          </a:p>
          <a:p>
            <a:pPr algn="ctr"/>
            <a:r>
              <a:rPr lang="en-US" sz="2400" i="1" dirty="0">
                <a:latin typeface="Verdana" panose="020B0604030504040204" pitchFamily="34" charset="0"/>
                <a:ea typeface="Verdana" panose="020B0604030504040204" pitchFamily="34" charset="0"/>
              </a:rPr>
              <a:t>“Anyone who goes too far and does not abide in the teaching of Christ, does not have God; the one who abides in the teaching, he has both the Father and the Son.” </a:t>
            </a:r>
            <a:r>
              <a:rPr lang="en-US" sz="2400" dirty="0">
                <a:latin typeface="Verdana" panose="020B0604030504040204" pitchFamily="34" charset="0"/>
                <a:ea typeface="Verdana" panose="020B0604030504040204" pitchFamily="34" charset="0"/>
              </a:rPr>
              <a:t>(2 John 9)</a:t>
            </a:r>
          </a:p>
          <a:p>
            <a:endParaRPr lang="en-US" sz="800" dirty="0">
              <a:latin typeface="Verdana" panose="020B0604030504040204" pitchFamily="34" charset="0"/>
              <a:ea typeface="Verdana" panose="020B0604030504040204" pitchFamily="34" charset="0"/>
            </a:endParaRPr>
          </a:p>
          <a:p>
            <a:r>
              <a:rPr lang="en-US" sz="2400" b="1" dirty="0">
                <a:latin typeface="Verdana" panose="020B0604030504040204" pitchFamily="34" charset="0"/>
                <a:ea typeface="Verdana" panose="020B0604030504040204" pitchFamily="34" charset="0"/>
              </a:rPr>
              <a:t>The many </a:t>
            </a:r>
            <a:r>
              <a:rPr lang="en-US" sz="2400" dirty="0">
                <a:latin typeface="Verdana" panose="020B0604030504040204" pitchFamily="34" charset="0"/>
                <a:ea typeface="Verdana" panose="020B0604030504040204" pitchFamily="34" charset="0"/>
              </a:rPr>
              <a:t>are not satisfied with the divinely inspired word of God, the Bible, but add to it the uninspired words of men. </a:t>
            </a:r>
          </a:p>
          <a:p>
            <a:endParaRPr lang="en-US" sz="8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What separates a Christian from a Baptist but “The Baptist Manual”? What separates a Christian from a Methodist, but “The Methodist Handbook”?</a:t>
            </a:r>
          </a:p>
        </p:txBody>
      </p:sp>
    </p:spTree>
    <p:extLst>
      <p:ext uri="{BB962C8B-B14F-4D97-AF65-F5344CB8AC3E}">
        <p14:creationId xmlns:p14="http://schemas.microsoft.com/office/powerpoint/2010/main" val="201854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330690"/>
          </a:xfrm>
        </p:spPr>
        <p:txBody>
          <a:bodyPr>
            <a:spAutoFit/>
          </a:bodyPr>
          <a:lstStyle/>
          <a:p>
            <a:r>
              <a:rPr lang="en-US" sz="2400" dirty="0">
                <a:latin typeface="Verdana" panose="020B0604030504040204" pitchFamily="34" charset="0"/>
                <a:ea typeface="Verdana" panose="020B0604030504040204" pitchFamily="34" charset="0"/>
              </a:rPr>
              <a:t>What separates a Christian from members of all the so-called “Christian denominations,” Roman Catholic, Orthodox, or Protestant, or any of the variations within those groups? </a:t>
            </a:r>
          </a:p>
          <a:p>
            <a:endParaRPr lang="en-US" sz="8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What separates a Christian from those who follow entirely different “gospels” such as the “Book of Mormon,” or the Jehovah’s Witnesses’ so-called “New World Translation”?</a:t>
            </a:r>
          </a:p>
          <a:p>
            <a:endParaRPr lang="en-US" sz="8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What separates a Christian from followers of the Koran, or of the holy books of the Buddhists, Hindus, or any of the world’s 4,000+ recognized religions?</a:t>
            </a:r>
          </a:p>
          <a:p>
            <a:endParaRPr lang="en-US" sz="8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The answer is always: </a:t>
            </a:r>
            <a:r>
              <a:rPr lang="en-US" sz="3600" dirty="0">
                <a:latin typeface="Verdana" panose="020B0604030504040204" pitchFamily="34" charset="0"/>
                <a:ea typeface="Verdana" panose="020B0604030504040204" pitchFamily="34" charset="0"/>
              </a:rPr>
              <a:t>The words of men. </a:t>
            </a:r>
          </a:p>
        </p:txBody>
      </p:sp>
    </p:spTree>
    <p:extLst>
      <p:ext uri="{BB962C8B-B14F-4D97-AF65-F5344CB8AC3E}">
        <p14:creationId xmlns:p14="http://schemas.microsoft.com/office/powerpoint/2010/main" val="227440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262979"/>
          </a:xfrm>
        </p:spPr>
        <p:txBody>
          <a:bodyPr>
            <a:spAutoFit/>
          </a:bodyPr>
          <a:lstStyle/>
          <a:p>
            <a:pPr>
              <a:lnSpc>
                <a:spcPct val="100000"/>
              </a:lnSpc>
              <a:spcBef>
                <a:spcPts val="0"/>
              </a:spcBef>
            </a:pPr>
            <a:r>
              <a:rPr lang="en-US" sz="2100" dirty="0">
                <a:latin typeface="Verdana" panose="020B0604030504040204" pitchFamily="34" charset="0"/>
                <a:ea typeface="Verdana" panose="020B0604030504040204" pitchFamily="34" charset="0"/>
              </a:rPr>
              <a:t>A Christian is a disciple of Jesus Christ (Acts 11:26), believing the Holy Spirit-inspired words of the Bible</a:t>
            </a:r>
            <a:br>
              <a:rPr lang="en-US" sz="2100" dirty="0">
                <a:latin typeface="Verdana" panose="020B0604030504040204" pitchFamily="34" charset="0"/>
                <a:ea typeface="Verdana" panose="020B0604030504040204" pitchFamily="34" charset="0"/>
              </a:rPr>
            </a:br>
            <a:r>
              <a:rPr lang="en-US" sz="2100" dirty="0">
                <a:latin typeface="Verdana" panose="020B0604030504040204" pitchFamily="34" charset="0"/>
                <a:ea typeface="Verdana" panose="020B0604030504040204" pitchFamily="34" charset="0"/>
              </a:rPr>
              <a:t>(2 Timothy 3:16-17, Romans 1:16-17) … and only the Bible. </a:t>
            </a:r>
          </a:p>
          <a:p>
            <a:pPr>
              <a:lnSpc>
                <a:spcPct val="100000"/>
              </a:lnSpc>
              <a:spcBef>
                <a:spcPts val="0"/>
              </a:spcBef>
            </a:pPr>
            <a:endParaRPr lang="en-US" sz="2100" dirty="0">
              <a:latin typeface="Verdana" panose="020B0604030504040204" pitchFamily="34" charset="0"/>
              <a:ea typeface="Verdana" panose="020B0604030504040204" pitchFamily="34" charset="0"/>
            </a:endParaRPr>
          </a:p>
          <a:p>
            <a:pPr>
              <a:lnSpc>
                <a:spcPct val="100000"/>
              </a:lnSpc>
              <a:spcBef>
                <a:spcPts val="0"/>
              </a:spcBef>
            </a:pPr>
            <a:r>
              <a:rPr lang="en-US" sz="2100" b="1" dirty="0">
                <a:latin typeface="Verdana" panose="020B0604030504040204" pitchFamily="34" charset="0"/>
                <a:ea typeface="Verdana" panose="020B0604030504040204" pitchFamily="34" charset="0"/>
              </a:rPr>
              <a:t>Many</a:t>
            </a:r>
            <a:r>
              <a:rPr lang="en-US" sz="2100" dirty="0">
                <a:latin typeface="Verdana" panose="020B0604030504040204" pitchFamily="34" charset="0"/>
                <a:ea typeface="Verdana" panose="020B0604030504040204" pitchFamily="34" charset="0"/>
              </a:rPr>
              <a:t> claim to teach and practice “in His name,” or by the authority of God, yet cannot provide a “Thus says the Lord” or quote “book, chapter, and verse” as their authority within divinely-inspired Scripture. </a:t>
            </a:r>
          </a:p>
          <a:p>
            <a:pPr>
              <a:lnSpc>
                <a:spcPct val="100000"/>
              </a:lnSpc>
              <a:spcBef>
                <a:spcPts val="0"/>
              </a:spcBef>
            </a:pPr>
            <a:endParaRPr lang="en-US" sz="2100" dirty="0">
              <a:latin typeface="Verdana" panose="020B0604030504040204" pitchFamily="34" charset="0"/>
              <a:ea typeface="Verdana" panose="020B0604030504040204" pitchFamily="34" charset="0"/>
            </a:endParaRPr>
          </a:p>
          <a:p>
            <a:pPr>
              <a:lnSpc>
                <a:spcPct val="100000"/>
              </a:lnSpc>
              <a:spcBef>
                <a:spcPts val="0"/>
              </a:spcBef>
            </a:pPr>
            <a:r>
              <a:rPr lang="en-US" sz="2100" dirty="0">
                <a:latin typeface="Verdana" panose="020B0604030504040204" pitchFamily="34" charset="0"/>
                <a:ea typeface="Verdana" panose="020B0604030504040204" pitchFamily="34" charset="0"/>
              </a:rPr>
              <a:t>Paul warned the churches of Galatia:</a:t>
            </a:r>
          </a:p>
          <a:p>
            <a:pPr>
              <a:lnSpc>
                <a:spcPct val="100000"/>
              </a:lnSpc>
              <a:spcBef>
                <a:spcPts val="0"/>
              </a:spcBef>
            </a:pPr>
            <a:endParaRPr lang="en-US" sz="2100" dirty="0">
              <a:latin typeface="Verdana" panose="020B0604030504040204" pitchFamily="34" charset="0"/>
              <a:ea typeface="Verdana" panose="020B0604030504040204" pitchFamily="34" charset="0"/>
            </a:endParaRPr>
          </a:p>
          <a:p>
            <a:pPr algn="ctr">
              <a:lnSpc>
                <a:spcPct val="100000"/>
              </a:lnSpc>
              <a:spcBef>
                <a:spcPts val="0"/>
              </a:spcBef>
            </a:pPr>
            <a:r>
              <a:rPr lang="en-US" sz="2100" i="1" dirty="0">
                <a:latin typeface="Verdana" panose="020B0604030504040204" pitchFamily="34" charset="0"/>
                <a:ea typeface="Verdana" panose="020B0604030504040204" pitchFamily="34" charset="0"/>
              </a:rPr>
              <a:t>“But even if we, or an angel from heaven, should preach to you a gospel contrary to what we have preached to you, he is to be accursed! As we have said before, so I say again now, if any man is preaching to you a gospel contrary to what you received, he is to be accursed!” </a:t>
            </a:r>
            <a:r>
              <a:rPr lang="en-US" sz="2100" dirty="0">
                <a:latin typeface="Verdana" panose="020B0604030504040204" pitchFamily="34" charset="0"/>
                <a:ea typeface="Verdana" panose="020B0604030504040204" pitchFamily="34" charset="0"/>
              </a:rPr>
              <a:t>(Galatians 1:8-9)</a:t>
            </a:r>
          </a:p>
        </p:txBody>
      </p:sp>
    </p:spTree>
    <p:extLst>
      <p:ext uri="{BB962C8B-B14F-4D97-AF65-F5344CB8AC3E}">
        <p14:creationId xmlns:p14="http://schemas.microsoft.com/office/powerpoint/2010/main" val="4040645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363520"/>
          </a:xfrm>
        </p:spPr>
        <p:txBody>
          <a:bodyPr>
            <a:spAutoFit/>
          </a:bodyPr>
          <a:lstStyle/>
          <a:p>
            <a:r>
              <a:rPr lang="en-US" sz="2600" dirty="0">
                <a:latin typeface="Verdana" panose="020B0604030504040204" pitchFamily="34" charset="0"/>
                <a:ea typeface="Verdana" panose="020B0604030504040204" pitchFamily="34" charset="0"/>
              </a:rPr>
              <a:t>Note the four words uttered by Jesus to the </a:t>
            </a:r>
            <a:r>
              <a:rPr lang="en-US" sz="2600" b="1" dirty="0">
                <a:latin typeface="Verdana" panose="020B0604030504040204" pitchFamily="34" charset="0"/>
                <a:ea typeface="Verdana" panose="020B0604030504040204" pitchFamily="34" charset="0"/>
              </a:rPr>
              <a:t>many</a:t>
            </a:r>
            <a:r>
              <a:rPr lang="en-US" sz="2600" dirty="0">
                <a:latin typeface="Verdana" panose="020B0604030504040204" pitchFamily="34" charset="0"/>
                <a:ea typeface="Verdana" panose="020B0604030504040204" pitchFamily="34" charset="0"/>
              </a:rPr>
              <a:t> before casting them out. He said, </a:t>
            </a:r>
            <a:br>
              <a:rPr lang="en-US" sz="2600" dirty="0">
                <a:latin typeface="Verdana" panose="020B0604030504040204" pitchFamily="34" charset="0"/>
                <a:ea typeface="Verdana" panose="020B0604030504040204" pitchFamily="34" charset="0"/>
              </a:rPr>
            </a:br>
            <a:r>
              <a:rPr lang="en-US" sz="2600" i="1" dirty="0">
                <a:latin typeface="Verdana" panose="020B0604030504040204" pitchFamily="34" charset="0"/>
                <a:ea typeface="Verdana" panose="020B0604030504040204" pitchFamily="34" charset="0"/>
              </a:rPr>
              <a:t>“I never knew you.”</a:t>
            </a:r>
          </a:p>
          <a:p>
            <a:endParaRPr lang="en-US" sz="2600" i="1" dirty="0">
              <a:latin typeface="Verdana" panose="020B0604030504040204" pitchFamily="34" charset="0"/>
              <a:ea typeface="Verdana" panose="020B0604030504040204" pitchFamily="34" charset="0"/>
            </a:endParaRPr>
          </a:p>
          <a:p>
            <a:pPr algn="ctr"/>
            <a:r>
              <a:rPr lang="en-US" sz="3000" i="1" dirty="0">
                <a:latin typeface="Verdana" panose="020B0604030504040204" pitchFamily="34" charset="0"/>
                <a:ea typeface="Verdana" panose="020B0604030504040204" pitchFamily="34" charset="0"/>
              </a:rPr>
              <a:t>“And then I will declare to them, ‘I never knew you; DEPART FROM ME, YOU WHO PRACTICE LAWLESSNESS.’” </a:t>
            </a:r>
            <a:br>
              <a:rPr lang="en-US" sz="3500" dirty="0">
                <a:latin typeface="Verdana" panose="020B0604030504040204" pitchFamily="34" charset="0"/>
                <a:ea typeface="Verdana" panose="020B0604030504040204" pitchFamily="34" charset="0"/>
              </a:rPr>
            </a:br>
            <a:r>
              <a:rPr lang="en-US" dirty="0">
                <a:latin typeface="Verdana" panose="020B0604030504040204" pitchFamily="34" charset="0"/>
                <a:ea typeface="Verdana" panose="020B0604030504040204" pitchFamily="34" charset="0"/>
              </a:rPr>
              <a:t>(Matthew 7:23)</a:t>
            </a:r>
          </a:p>
          <a:p>
            <a:endParaRPr lang="en-US" sz="2600" dirty="0">
              <a:latin typeface="Verdana" panose="020B0604030504040204" pitchFamily="34" charset="0"/>
              <a:ea typeface="Verdana" panose="020B0604030504040204" pitchFamily="34" charset="0"/>
            </a:endParaRPr>
          </a:p>
          <a:p>
            <a:r>
              <a:rPr lang="en-US" sz="2600" dirty="0">
                <a:latin typeface="Verdana" panose="020B0604030504040204" pitchFamily="34" charset="0"/>
                <a:ea typeface="Verdana" panose="020B0604030504040204" pitchFamily="34" charset="0"/>
              </a:rPr>
              <a:t>His phrase “I never knew you” speaks volumes, in that those who are lost (</a:t>
            </a:r>
            <a:r>
              <a:rPr lang="en-US" sz="2600" b="1" dirty="0">
                <a:latin typeface="Verdana" panose="020B0604030504040204" pitchFamily="34" charset="0"/>
                <a:ea typeface="Verdana" panose="020B0604030504040204" pitchFamily="34" charset="0"/>
              </a:rPr>
              <a:t>the many</a:t>
            </a:r>
            <a:r>
              <a:rPr lang="en-US" sz="2600" dirty="0">
                <a:latin typeface="Verdana" panose="020B0604030504040204" pitchFamily="34" charset="0"/>
                <a:ea typeface="Verdana" panose="020B0604030504040204" pitchFamily="34" charset="0"/>
              </a:rPr>
              <a:t>) are those who </a:t>
            </a:r>
            <a:r>
              <a:rPr lang="en-US" sz="2600" u="sng" dirty="0">
                <a:latin typeface="Verdana" panose="020B0604030504040204" pitchFamily="34" charset="0"/>
                <a:ea typeface="Verdana" panose="020B0604030504040204" pitchFamily="34" charset="0"/>
              </a:rPr>
              <a:t>don’t</a:t>
            </a:r>
            <a:r>
              <a:rPr lang="en-US" sz="2600" dirty="0">
                <a:latin typeface="Verdana" panose="020B0604030504040204" pitchFamily="34" charset="0"/>
                <a:ea typeface="Verdana" panose="020B0604030504040204" pitchFamily="34" charset="0"/>
              </a:rPr>
              <a:t> know Him. Conversely, those who are saved (</a:t>
            </a:r>
            <a:r>
              <a:rPr lang="en-US" sz="2600" b="1" dirty="0">
                <a:latin typeface="Verdana" panose="020B0604030504040204" pitchFamily="34" charset="0"/>
                <a:ea typeface="Verdana" panose="020B0604030504040204" pitchFamily="34" charset="0"/>
              </a:rPr>
              <a:t>the few</a:t>
            </a:r>
            <a:r>
              <a:rPr lang="en-US" sz="2600" dirty="0">
                <a:latin typeface="Verdana" panose="020B0604030504040204" pitchFamily="34" charset="0"/>
                <a:ea typeface="Verdana" panose="020B0604030504040204" pitchFamily="34" charset="0"/>
              </a:rPr>
              <a:t>) are those who </a:t>
            </a:r>
            <a:r>
              <a:rPr lang="en-US" sz="2600" u="sng" dirty="0">
                <a:latin typeface="Verdana" panose="020B0604030504040204" pitchFamily="34" charset="0"/>
                <a:ea typeface="Verdana" panose="020B0604030504040204" pitchFamily="34" charset="0"/>
              </a:rPr>
              <a:t>do</a:t>
            </a:r>
            <a:r>
              <a:rPr lang="en-US" sz="2600" dirty="0">
                <a:latin typeface="Verdana" panose="020B0604030504040204" pitchFamily="34" charset="0"/>
                <a:ea typeface="Verdana" panose="020B0604030504040204" pitchFamily="34" charset="0"/>
              </a:rPr>
              <a:t> know Him.</a:t>
            </a:r>
          </a:p>
        </p:txBody>
      </p:sp>
    </p:spTree>
    <p:extLst>
      <p:ext uri="{BB962C8B-B14F-4D97-AF65-F5344CB8AC3E}">
        <p14:creationId xmlns:p14="http://schemas.microsoft.com/office/powerpoint/2010/main" val="388789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4820807"/>
          </a:xfrm>
        </p:spPr>
        <p:txBody>
          <a:bodyPr>
            <a:spAutoFit/>
          </a:bodyPr>
          <a:lstStyle/>
          <a:p>
            <a:r>
              <a:rPr lang="en-US" dirty="0">
                <a:latin typeface="Verdana" panose="020B0604030504040204" pitchFamily="34" charset="0"/>
                <a:ea typeface="Verdana" panose="020B0604030504040204" pitchFamily="34" charset="0"/>
              </a:rPr>
              <a:t>John tells us how we know </a:t>
            </a:r>
            <a:r>
              <a:rPr lang="en-US" b="1" dirty="0">
                <a:latin typeface="Verdana" panose="020B0604030504040204" pitchFamily="34" charset="0"/>
                <a:ea typeface="Verdana" panose="020B0604030504040204" pitchFamily="34" charset="0"/>
              </a:rPr>
              <a:t>if</a:t>
            </a:r>
            <a:r>
              <a:rPr lang="en-US" dirty="0">
                <a:latin typeface="Verdana" panose="020B0604030504040204" pitchFamily="34" charset="0"/>
                <a:ea typeface="Verdana" panose="020B0604030504040204" pitchFamily="34" charset="0"/>
              </a:rPr>
              <a:t> we know Him:</a:t>
            </a:r>
            <a:endParaRPr lang="en-US" sz="2800" dirty="0">
              <a:latin typeface="Verdana" panose="020B0604030504040204" pitchFamily="34" charset="0"/>
              <a:ea typeface="Verdana" panose="020B0604030504040204" pitchFamily="34" charset="0"/>
            </a:endParaRPr>
          </a:p>
          <a:p>
            <a:endParaRPr lang="en-US" i="1" dirty="0">
              <a:latin typeface="Verdana" panose="020B0604030504040204" pitchFamily="34" charset="0"/>
              <a:ea typeface="Verdana" panose="020B0604030504040204" pitchFamily="34" charset="0"/>
            </a:endParaRPr>
          </a:p>
          <a:p>
            <a:pPr algn="ctr"/>
            <a:r>
              <a:rPr lang="en-US" sz="2800" i="1" dirty="0">
                <a:latin typeface="Verdana" panose="020B0604030504040204" pitchFamily="34" charset="0"/>
                <a:ea typeface="Verdana" panose="020B0604030504040204" pitchFamily="34" charset="0"/>
              </a:rPr>
              <a:t>“By this we know that we have come to know Him, if we keep His commandments. The one who says, ‘I have come to know Him,’ and does not keep His commandments, is a liar, and the truth is not in him; but whoever keeps His word, in him the love of God has truly been perfected. By this we know that we are in Him: the one who says he abides in Him ought himself to walk in the same manner as He walked.” </a:t>
            </a:r>
            <a:r>
              <a:rPr lang="en-US" sz="2800" dirty="0">
                <a:latin typeface="Verdana" panose="020B0604030504040204" pitchFamily="34" charset="0"/>
                <a:ea typeface="Verdana" panose="020B0604030504040204" pitchFamily="34" charset="0"/>
              </a:rPr>
              <a:t>(1 John 2:3-6)</a:t>
            </a:r>
          </a:p>
        </p:txBody>
      </p:sp>
    </p:spTree>
    <p:extLst>
      <p:ext uri="{BB962C8B-B14F-4D97-AF65-F5344CB8AC3E}">
        <p14:creationId xmlns:p14="http://schemas.microsoft.com/office/powerpoint/2010/main" val="3424536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455340"/>
          </a:xfrm>
        </p:spPr>
        <p:txBody>
          <a:bodyPr>
            <a:spAutoFit/>
          </a:bodyPr>
          <a:lstStyle/>
          <a:p>
            <a:pPr>
              <a:lnSpc>
                <a:spcPct val="100000"/>
              </a:lnSpc>
              <a:spcBef>
                <a:spcPts val="0"/>
              </a:spcBef>
            </a:pPr>
            <a:r>
              <a:rPr lang="en-US" sz="2050" dirty="0">
                <a:latin typeface="Verdana" panose="020B0604030504040204" pitchFamily="34" charset="0"/>
                <a:ea typeface="Verdana" panose="020B0604030504040204" pitchFamily="34" charset="0"/>
              </a:rPr>
              <a:t>The knowledge of God and of his beloved Son, are conditioned upon whether or not we keep His commandments. We must know what they are!</a:t>
            </a:r>
          </a:p>
          <a:p>
            <a:pPr>
              <a:lnSpc>
                <a:spcPct val="100000"/>
              </a:lnSpc>
              <a:spcBef>
                <a:spcPts val="0"/>
              </a:spcBef>
            </a:pPr>
            <a:endParaRPr lang="en-US" sz="2050" dirty="0">
              <a:latin typeface="Verdana" panose="020B0604030504040204" pitchFamily="34" charset="0"/>
              <a:ea typeface="Verdana" panose="020B0604030504040204" pitchFamily="34" charset="0"/>
            </a:endParaRPr>
          </a:p>
          <a:p>
            <a:pPr>
              <a:lnSpc>
                <a:spcPct val="100000"/>
              </a:lnSpc>
              <a:spcBef>
                <a:spcPts val="0"/>
              </a:spcBef>
            </a:pPr>
            <a:r>
              <a:rPr lang="en-US" sz="2050" dirty="0">
                <a:latin typeface="Verdana" panose="020B0604030504040204" pitchFamily="34" charset="0"/>
                <a:ea typeface="Verdana" panose="020B0604030504040204" pitchFamily="34" charset="0"/>
              </a:rPr>
              <a:t>Notice the contrast with those who say “I have come to know Him,” yet do not keep His commandments. These are “</a:t>
            </a:r>
            <a:r>
              <a:rPr lang="en-US" sz="2050" b="1" dirty="0">
                <a:latin typeface="Verdana" panose="020B0604030504040204" pitchFamily="34" charset="0"/>
                <a:ea typeface="Verdana" panose="020B0604030504040204" pitchFamily="34" charset="0"/>
              </a:rPr>
              <a:t>the</a:t>
            </a:r>
            <a:r>
              <a:rPr lang="en-US" sz="2050" dirty="0">
                <a:latin typeface="Verdana" panose="020B0604030504040204" pitchFamily="34" charset="0"/>
                <a:ea typeface="Verdana" panose="020B0604030504040204" pitchFamily="34" charset="0"/>
              </a:rPr>
              <a:t> </a:t>
            </a:r>
            <a:r>
              <a:rPr lang="en-US" sz="2050" b="1" dirty="0">
                <a:latin typeface="Verdana" panose="020B0604030504040204" pitchFamily="34" charset="0"/>
                <a:ea typeface="Verdana" panose="020B0604030504040204" pitchFamily="34" charset="0"/>
              </a:rPr>
              <a:t>many</a:t>
            </a:r>
            <a:r>
              <a:rPr lang="en-US" sz="2050" dirty="0">
                <a:latin typeface="Verdana" panose="020B0604030504040204" pitchFamily="34" charset="0"/>
                <a:ea typeface="Verdana" panose="020B0604030504040204" pitchFamily="34" charset="0"/>
              </a:rPr>
              <a:t>” Jesus referenced in this sermon. These are hypocrites. Liars.</a:t>
            </a:r>
          </a:p>
          <a:p>
            <a:pPr>
              <a:lnSpc>
                <a:spcPct val="100000"/>
              </a:lnSpc>
              <a:spcBef>
                <a:spcPts val="0"/>
              </a:spcBef>
            </a:pPr>
            <a:endParaRPr lang="en-US" sz="2050" dirty="0">
              <a:latin typeface="Verdana" panose="020B0604030504040204" pitchFamily="34" charset="0"/>
              <a:ea typeface="Verdana" panose="020B0604030504040204" pitchFamily="34" charset="0"/>
            </a:endParaRPr>
          </a:p>
          <a:p>
            <a:pPr>
              <a:lnSpc>
                <a:spcPct val="100000"/>
              </a:lnSpc>
              <a:spcBef>
                <a:spcPts val="0"/>
              </a:spcBef>
            </a:pPr>
            <a:r>
              <a:rPr lang="en-US" sz="2050" dirty="0">
                <a:latin typeface="Verdana" panose="020B0604030504040204" pitchFamily="34" charset="0"/>
                <a:ea typeface="Verdana" panose="020B0604030504040204" pitchFamily="34" charset="0"/>
              </a:rPr>
              <a:t>“</a:t>
            </a:r>
            <a:r>
              <a:rPr lang="en-US" sz="2050" b="1" dirty="0">
                <a:latin typeface="Verdana" panose="020B0604030504040204" pitchFamily="34" charset="0"/>
                <a:ea typeface="Verdana" panose="020B0604030504040204" pitchFamily="34" charset="0"/>
              </a:rPr>
              <a:t>The</a:t>
            </a:r>
            <a:r>
              <a:rPr lang="en-US" sz="2050" dirty="0">
                <a:latin typeface="Verdana" panose="020B0604030504040204" pitchFamily="34" charset="0"/>
                <a:ea typeface="Verdana" panose="020B0604030504040204" pitchFamily="34" charset="0"/>
              </a:rPr>
              <a:t> </a:t>
            </a:r>
            <a:r>
              <a:rPr lang="en-US" sz="2050" b="1" dirty="0">
                <a:latin typeface="Verdana" panose="020B0604030504040204" pitchFamily="34" charset="0"/>
                <a:ea typeface="Verdana" panose="020B0604030504040204" pitchFamily="34" charset="0"/>
              </a:rPr>
              <a:t>few</a:t>
            </a:r>
            <a:r>
              <a:rPr lang="en-US" sz="2050" dirty="0">
                <a:latin typeface="Verdana" panose="020B0604030504040204" pitchFamily="34" charset="0"/>
                <a:ea typeface="Verdana" panose="020B0604030504040204" pitchFamily="34" charset="0"/>
              </a:rPr>
              <a:t>” then, are represented here by those who do keep His word, and perfect the love of God in Christ by abiding in Him and walking </a:t>
            </a:r>
            <a:r>
              <a:rPr lang="en-US" sz="2050" i="1" dirty="0">
                <a:latin typeface="Verdana" panose="020B0604030504040204" pitchFamily="34" charset="0"/>
                <a:ea typeface="Verdana" panose="020B0604030504040204" pitchFamily="34" charset="0"/>
              </a:rPr>
              <a:t>“in the same manner as He walked.” </a:t>
            </a:r>
          </a:p>
          <a:p>
            <a:pPr>
              <a:lnSpc>
                <a:spcPct val="100000"/>
              </a:lnSpc>
              <a:spcBef>
                <a:spcPts val="0"/>
              </a:spcBef>
            </a:pPr>
            <a:endParaRPr lang="en-US" sz="2050" i="1" dirty="0">
              <a:latin typeface="Verdana" panose="020B0604030504040204" pitchFamily="34" charset="0"/>
              <a:ea typeface="Verdana" panose="020B0604030504040204" pitchFamily="34" charset="0"/>
            </a:endParaRPr>
          </a:p>
          <a:p>
            <a:pPr>
              <a:lnSpc>
                <a:spcPct val="100000"/>
              </a:lnSpc>
              <a:spcBef>
                <a:spcPts val="0"/>
              </a:spcBef>
            </a:pPr>
            <a:r>
              <a:rPr lang="en-US" sz="2050" dirty="0">
                <a:latin typeface="Verdana" panose="020B0604030504040204" pitchFamily="34" charset="0"/>
                <a:ea typeface="Verdana" panose="020B0604030504040204" pitchFamily="34" charset="0"/>
              </a:rPr>
              <a:t>Jesus’ </a:t>
            </a:r>
            <a:r>
              <a:rPr lang="en-US" sz="2050" i="1" dirty="0">
                <a:latin typeface="Verdana" panose="020B0604030504040204" pitchFamily="34" charset="0"/>
                <a:ea typeface="Verdana" panose="020B0604030504040204" pitchFamily="34" charset="0"/>
              </a:rPr>
              <a:t>“manner” </a:t>
            </a:r>
            <a:r>
              <a:rPr lang="en-US" sz="2050" dirty="0">
                <a:latin typeface="Verdana" panose="020B0604030504040204" pitchFamily="34" charset="0"/>
                <a:ea typeface="Verdana" panose="020B0604030504040204" pitchFamily="34" charset="0"/>
              </a:rPr>
              <a:t>was self-denial and obedience to God.</a:t>
            </a:r>
          </a:p>
          <a:p>
            <a:pPr algn="ctr">
              <a:lnSpc>
                <a:spcPct val="100000"/>
              </a:lnSpc>
              <a:spcBef>
                <a:spcPts val="0"/>
              </a:spcBef>
            </a:pPr>
            <a:r>
              <a:rPr lang="en-US" sz="2050" i="1" dirty="0">
                <a:latin typeface="Verdana" panose="020B0604030504040204" pitchFamily="34" charset="0"/>
                <a:ea typeface="Verdana" panose="020B0604030504040204" pitchFamily="34" charset="0"/>
              </a:rPr>
              <a:t>“… Father, if You are willing, remove this cup from Me; yet not My will, but Yours be done.”</a:t>
            </a:r>
            <a:br>
              <a:rPr lang="en-US" sz="2050" i="1" dirty="0">
                <a:latin typeface="Verdana" panose="020B0604030504040204" pitchFamily="34" charset="0"/>
                <a:ea typeface="Verdana" panose="020B0604030504040204" pitchFamily="34" charset="0"/>
              </a:rPr>
            </a:br>
            <a:r>
              <a:rPr lang="en-US" sz="2050" dirty="0">
                <a:latin typeface="Verdana" panose="020B0604030504040204" pitchFamily="34" charset="0"/>
                <a:ea typeface="Verdana" panose="020B0604030504040204" pitchFamily="34" charset="0"/>
              </a:rPr>
              <a:t>(Luke 22:42)</a:t>
            </a:r>
            <a:endParaRPr lang="en-US" sz="2050"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9893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1000"/>
                                        <p:tgtEl>
                                          <p:spTgt spid="3">
                                            <p:txEl>
                                              <p:pRg st="7" end="7"/>
                                            </p:txEl>
                                          </p:spTgt>
                                        </p:tgtEl>
                                      </p:cBhvr>
                                    </p:animEffect>
                                    <p:anim calcmode="lin" valueType="num">
                                      <p:cBhvr>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1" y="1064526"/>
            <a:ext cx="8415673" cy="5370701"/>
          </a:xfrm>
        </p:spPr>
        <p:txBody>
          <a:bodyPr wrap="square">
            <a:spAutoFit/>
          </a:bodyPr>
          <a:lstStyle/>
          <a:p>
            <a:pPr>
              <a:lnSpc>
                <a:spcPct val="100000"/>
              </a:lnSpc>
              <a:spcBef>
                <a:spcPts val="0"/>
              </a:spcBef>
            </a:pPr>
            <a:r>
              <a:rPr lang="en-US" sz="2450" dirty="0">
                <a:latin typeface="Verdana" panose="020B0604030504040204" pitchFamily="34" charset="0"/>
                <a:ea typeface="Verdana" panose="020B0604030504040204" pitchFamily="34" charset="0"/>
              </a:rPr>
              <a:t>Jesus concludes his Sermon on the Mount with these words:</a:t>
            </a:r>
          </a:p>
          <a:p>
            <a:pPr>
              <a:lnSpc>
                <a:spcPct val="100000"/>
              </a:lnSpc>
              <a:spcBef>
                <a:spcPts val="0"/>
              </a:spcBef>
            </a:pPr>
            <a:endParaRPr lang="en-US" sz="2450" dirty="0">
              <a:latin typeface="Verdana" panose="020B0604030504040204" pitchFamily="34" charset="0"/>
              <a:ea typeface="Verdana" panose="020B0604030504040204" pitchFamily="34" charset="0"/>
            </a:endParaRPr>
          </a:p>
          <a:p>
            <a:pPr algn="ctr">
              <a:lnSpc>
                <a:spcPct val="100000"/>
              </a:lnSpc>
              <a:spcBef>
                <a:spcPts val="0"/>
              </a:spcBef>
            </a:pPr>
            <a:r>
              <a:rPr lang="en-US" sz="2450" i="1" dirty="0">
                <a:latin typeface="Verdana" panose="020B0604030504040204" pitchFamily="34" charset="0"/>
                <a:ea typeface="Verdana" panose="020B0604030504040204" pitchFamily="34" charset="0"/>
              </a:rPr>
              <a:t>“Therefore everyone who hears these words of Mine and acts on them, may be compared to a wise man who built his house on the rock. And the rain fell, and the floods came, and the winds blew and slammed against that house; and yet it did not fall, for it had been founded on the rock. Everyone who hears these words of Mine and does not act on them, will be like a foolish man who built his house on the sand. The rain fell, and the floods came, and the winds blew and slammed against that house; and it fell and great was its fall.” </a:t>
            </a:r>
            <a:r>
              <a:rPr lang="en-US" sz="2450" dirty="0">
                <a:latin typeface="Verdana" panose="020B0604030504040204" pitchFamily="34" charset="0"/>
                <a:ea typeface="Verdana" panose="020B0604030504040204" pitchFamily="34" charset="0"/>
              </a:rPr>
              <a:t>(Matthew 7:24-27)</a:t>
            </a:r>
            <a:endParaRPr lang="en-US" sz="2450"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90612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863144"/>
          </a:xfrm>
        </p:spPr>
        <p:txBody>
          <a:bodyPr>
            <a:spAutoFit/>
          </a:bodyPr>
          <a:lstStyle/>
          <a:p>
            <a:pPr>
              <a:lnSpc>
                <a:spcPct val="100000"/>
              </a:lnSpc>
              <a:spcBef>
                <a:spcPts val="0"/>
              </a:spcBef>
            </a:pPr>
            <a:r>
              <a:rPr lang="en-US" sz="2500" dirty="0">
                <a:latin typeface="Verdana" panose="020B0604030504040204" pitchFamily="34" charset="0"/>
                <a:ea typeface="Verdana" panose="020B0604030504040204" pitchFamily="34" charset="0"/>
              </a:rPr>
              <a:t>In conclusion, Jesus contrasts the results of Gospel preaching on “</a:t>
            </a:r>
            <a:r>
              <a:rPr lang="en-US" sz="2500" b="1" dirty="0">
                <a:latin typeface="Verdana" panose="020B0604030504040204" pitchFamily="34" charset="0"/>
                <a:ea typeface="Verdana" panose="020B0604030504040204" pitchFamily="34" charset="0"/>
              </a:rPr>
              <a:t>the many </a:t>
            </a:r>
            <a:r>
              <a:rPr lang="en-US" sz="2500" dirty="0">
                <a:latin typeface="Verdana" panose="020B0604030504040204" pitchFamily="34" charset="0"/>
                <a:ea typeface="Verdana" panose="020B0604030504040204" pitchFamily="34" charset="0"/>
              </a:rPr>
              <a:t>and </a:t>
            </a:r>
            <a:r>
              <a:rPr lang="en-US" sz="2500" b="1" dirty="0">
                <a:latin typeface="Verdana" panose="020B0604030504040204" pitchFamily="34" charset="0"/>
                <a:ea typeface="Verdana" panose="020B0604030504040204" pitchFamily="34" charset="0"/>
              </a:rPr>
              <a:t>the few</a:t>
            </a:r>
            <a:r>
              <a:rPr lang="en-US" sz="2500" dirty="0">
                <a:latin typeface="Verdana" panose="020B0604030504040204" pitchFamily="34" charset="0"/>
                <a:ea typeface="Verdana" panose="020B0604030504040204" pitchFamily="34" charset="0"/>
              </a:rPr>
              <a:t>.”</a:t>
            </a:r>
          </a:p>
          <a:p>
            <a:pPr>
              <a:lnSpc>
                <a:spcPct val="100000"/>
              </a:lnSpc>
              <a:spcBef>
                <a:spcPts val="0"/>
              </a:spcBef>
            </a:pPr>
            <a:endParaRPr lang="en-US" sz="2500" dirty="0">
              <a:latin typeface="Verdana" panose="020B0604030504040204" pitchFamily="34" charset="0"/>
              <a:ea typeface="Verdana" panose="020B0604030504040204" pitchFamily="34" charset="0"/>
            </a:endParaRPr>
          </a:p>
          <a:p>
            <a:pPr>
              <a:lnSpc>
                <a:spcPct val="100000"/>
              </a:lnSpc>
              <a:spcBef>
                <a:spcPts val="0"/>
              </a:spcBef>
            </a:pPr>
            <a:r>
              <a:rPr lang="en-US" sz="2500" dirty="0">
                <a:latin typeface="Verdana" panose="020B0604030504040204" pitchFamily="34" charset="0"/>
                <a:ea typeface="Verdana" panose="020B0604030504040204" pitchFamily="34" charset="0"/>
              </a:rPr>
              <a:t>The </a:t>
            </a:r>
            <a:r>
              <a:rPr lang="en-US" sz="2500" b="1" dirty="0">
                <a:latin typeface="Verdana" panose="020B0604030504040204" pitchFamily="34" charset="0"/>
                <a:ea typeface="Verdana" panose="020B0604030504040204" pitchFamily="34" charset="0"/>
              </a:rPr>
              <a:t>few</a:t>
            </a:r>
            <a:r>
              <a:rPr lang="en-US" sz="2500" dirty="0">
                <a:latin typeface="Verdana" panose="020B0604030504040204" pitchFamily="34" charset="0"/>
                <a:ea typeface="Verdana" panose="020B0604030504040204" pitchFamily="34" charset="0"/>
              </a:rPr>
              <a:t> are represented by those who hear the words of Christ and are persuaded to act, comparing those to a wise man who built his house on the rock, which stood firm through the rain, floods, and slamming winds. </a:t>
            </a:r>
          </a:p>
          <a:p>
            <a:pPr>
              <a:lnSpc>
                <a:spcPct val="100000"/>
              </a:lnSpc>
              <a:spcBef>
                <a:spcPts val="0"/>
              </a:spcBef>
            </a:pPr>
            <a:endParaRPr lang="en-US" sz="2500" dirty="0">
              <a:latin typeface="Verdana" panose="020B0604030504040204" pitchFamily="34" charset="0"/>
              <a:ea typeface="Verdana" panose="020B0604030504040204" pitchFamily="34" charset="0"/>
            </a:endParaRPr>
          </a:p>
          <a:p>
            <a:pPr>
              <a:lnSpc>
                <a:spcPct val="100000"/>
              </a:lnSpc>
              <a:spcBef>
                <a:spcPts val="0"/>
              </a:spcBef>
            </a:pPr>
            <a:r>
              <a:rPr lang="en-US" sz="2500" dirty="0">
                <a:latin typeface="Verdana" panose="020B0604030504040204" pitchFamily="34" charset="0"/>
                <a:ea typeface="Verdana" panose="020B0604030504040204" pitchFamily="34" charset="0"/>
              </a:rPr>
              <a:t>The </a:t>
            </a:r>
            <a:r>
              <a:rPr lang="en-US" sz="2500" b="1" dirty="0">
                <a:latin typeface="Verdana" panose="020B0604030504040204" pitchFamily="34" charset="0"/>
                <a:ea typeface="Verdana" panose="020B0604030504040204" pitchFamily="34" charset="0"/>
              </a:rPr>
              <a:t>many</a:t>
            </a:r>
            <a:r>
              <a:rPr lang="en-US" sz="2500" dirty="0">
                <a:latin typeface="Verdana" panose="020B0604030504040204" pitchFamily="34" charset="0"/>
                <a:ea typeface="Verdana" panose="020B0604030504040204" pitchFamily="34" charset="0"/>
              </a:rPr>
              <a:t> are represented by those who hear the words of Christ and choose NOT to act. Jesus compares those to the foolish man who built his house on the sand, which upon the coming of rain, floods, and slamming winds, </a:t>
            </a:r>
            <a:r>
              <a:rPr lang="en-US" sz="2500" i="1" dirty="0">
                <a:latin typeface="Verdana" panose="020B0604030504040204" pitchFamily="34" charset="0"/>
                <a:ea typeface="Verdana" panose="020B0604030504040204" pitchFamily="34" charset="0"/>
              </a:rPr>
              <a:t>“it fell, and great was its fall.” </a:t>
            </a:r>
            <a:r>
              <a:rPr lang="en-US" sz="2500" dirty="0">
                <a:latin typeface="Verdana" panose="020B0604030504040204" pitchFamily="34" charset="0"/>
                <a:ea typeface="Verdana" panose="020B0604030504040204" pitchFamily="34" charset="0"/>
              </a:rPr>
              <a:t>(Matthew 7:27; cf. Hebrews 10:23-27)</a:t>
            </a:r>
            <a:endParaRPr lang="en-US" sz="2500"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329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452628" y="1276066"/>
            <a:ext cx="8309235" cy="4925451"/>
          </a:xfrm>
        </p:spPr>
        <p:txBody>
          <a:bodyPr>
            <a:spAutoFit/>
          </a:bodyPr>
          <a:lstStyle/>
          <a:p>
            <a:r>
              <a:rPr lang="en-US" dirty="0">
                <a:latin typeface="Verdana" panose="020B0604030504040204" pitchFamily="34" charset="0"/>
                <a:ea typeface="Verdana" panose="020B0604030504040204" pitchFamily="34" charset="0"/>
              </a:rPr>
              <a:t>Near the end of Jesus’ Sermon on the Mount (Matthew 5-7), He introduces the concept of “</a:t>
            </a:r>
            <a:r>
              <a:rPr lang="en-US" b="1" dirty="0">
                <a:latin typeface="Verdana" panose="020B0604030504040204" pitchFamily="34" charset="0"/>
                <a:ea typeface="Verdana" panose="020B0604030504040204" pitchFamily="34" charset="0"/>
              </a:rPr>
              <a:t>the many</a:t>
            </a:r>
            <a:r>
              <a:rPr lang="en-US" dirty="0">
                <a:latin typeface="Verdana" panose="020B0604030504040204" pitchFamily="34" charset="0"/>
                <a:ea typeface="Verdana" panose="020B0604030504040204" pitchFamily="34" charset="0"/>
              </a:rPr>
              <a:t> and </a:t>
            </a:r>
            <a:r>
              <a:rPr lang="en-US" b="1" dirty="0">
                <a:latin typeface="Verdana" panose="020B0604030504040204" pitchFamily="34" charset="0"/>
                <a:ea typeface="Verdana" panose="020B0604030504040204" pitchFamily="34" charset="0"/>
              </a:rPr>
              <a:t>the few</a:t>
            </a:r>
            <a:r>
              <a:rPr lang="en-US" dirty="0">
                <a:latin typeface="Verdana" panose="020B0604030504040204" pitchFamily="34" charset="0"/>
                <a:ea typeface="Verdana" panose="020B0604030504040204" pitchFamily="34" charset="0"/>
              </a:rPr>
              <a:t>,” in reference to our chosen path of life. </a:t>
            </a:r>
          </a:p>
          <a:p>
            <a:endParaRPr lang="en-US" sz="800" dirty="0">
              <a:latin typeface="Verdana" panose="020B0604030504040204" pitchFamily="34" charset="0"/>
              <a:ea typeface="Verdana" panose="020B0604030504040204" pitchFamily="34" charset="0"/>
            </a:endParaRPr>
          </a:p>
          <a:p>
            <a:pPr algn="ctr"/>
            <a:r>
              <a:rPr lang="en-US" sz="3200" i="1" dirty="0">
                <a:latin typeface="Verdana" panose="020B0604030504040204" pitchFamily="34" charset="0"/>
                <a:ea typeface="Verdana" panose="020B0604030504040204" pitchFamily="34" charset="0"/>
              </a:rPr>
              <a:t>“Enter through the narrow gate; for the gate is wide and the way is broad that leads to destruction, and there are </a:t>
            </a:r>
            <a:r>
              <a:rPr lang="en-US" sz="3200" b="1" i="1" dirty="0">
                <a:latin typeface="Verdana" panose="020B0604030504040204" pitchFamily="34" charset="0"/>
                <a:ea typeface="Verdana" panose="020B0604030504040204" pitchFamily="34" charset="0"/>
              </a:rPr>
              <a:t>many</a:t>
            </a:r>
            <a:r>
              <a:rPr lang="en-US" sz="3200" i="1" dirty="0">
                <a:latin typeface="Verdana" panose="020B0604030504040204" pitchFamily="34" charset="0"/>
                <a:ea typeface="Verdana" panose="020B0604030504040204" pitchFamily="34" charset="0"/>
              </a:rPr>
              <a:t> who enter through it. For the gate is small and the way is narrow that leads to life, and there are </a:t>
            </a:r>
            <a:r>
              <a:rPr lang="en-US" sz="3200" b="1" i="1" dirty="0">
                <a:latin typeface="Verdana" panose="020B0604030504040204" pitchFamily="34" charset="0"/>
                <a:ea typeface="Verdana" panose="020B0604030504040204" pitchFamily="34" charset="0"/>
              </a:rPr>
              <a:t>few</a:t>
            </a:r>
            <a:r>
              <a:rPr lang="en-US" sz="3200" i="1" dirty="0">
                <a:latin typeface="Verdana" panose="020B0604030504040204" pitchFamily="34" charset="0"/>
                <a:ea typeface="Verdana" panose="020B0604030504040204" pitchFamily="34" charset="0"/>
              </a:rPr>
              <a:t> who find it.” </a:t>
            </a:r>
            <a:r>
              <a:rPr lang="en-US" sz="3200" dirty="0">
                <a:latin typeface="Verdana" panose="020B0604030504040204" pitchFamily="34" charset="0"/>
                <a:ea typeface="Verdana" panose="020B0604030504040204" pitchFamily="34" charset="0"/>
              </a:rPr>
              <a:t>(Matthew 7:13-14)</a:t>
            </a:r>
          </a:p>
        </p:txBody>
      </p:sp>
    </p:spTree>
    <p:extLst>
      <p:ext uri="{BB962C8B-B14F-4D97-AF65-F5344CB8AC3E}">
        <p14:creationId xmlns:p14="http://schemas.microsoft.com/office/powerpoint/2010/main" val="164910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4787977"/>
          </a:xfrm>
        </p:spPr>
        <p:txBody>
          <a:bodyPr>
            <a:spAutoFit/>
          </a:bodyPr>
          <a:lstStyle/>
          <a:p>
            <a:r>
              <a:rPr lang="en-US" dirty="0">
                <a:latin typeface="Verdana" panose="020B0604030504040204" pitchFamily="34" charset="0"/>
                <a:ea typeface="Verdana" panose="020B0604030504040204" pitchFamily="34" charset="0"/>
              </a:rPr>
              <a:t>On Judgment Day, EACH one of us will be among either “the </a:t>
            </a:r>
            <a:r>
              <a:rPr lang="en-US" b="1" dirty="0">
                <a:latin typeface="Verdana" panose="020B0604030504040204" pitchFamily="34" charset="0"/>
                <a:ea typeface="Verdana" panose="020B0604030504040204" pitchFamily="34" charset="0"/>
              </a:rPr>
              <a:t>many</a:t>
            </a:r>
            <a:r>
              <a:rPr lang="en-US" dirty="0">
                <a:latin typeface="Verdana" panose="020B0604030504040204" pitchFamily="34" charset="0"/>
                <a:ea typeface="Verdana" panose="020B0604030504040204" pitchFamily="34" charset="0"/>
              </a:rPr>
              <a:t> or the </a:t>
            </a:r>
            <a:r>
              <a:rPr lang="en-US" b="1" dirty="0">
                <a:latin typeface="Verdana" panose="020B0604030504040204" pitchFamily="34" charset="0"/>
                <a:ea typeface="Verdana" panose="020B0604030504040204" pitchFamily="34" charset="0"/>
              </a:rPr>
              <a:t>few</a:t>
            </a:r>
            <a:r>
              <a:rPr lang="en-US" dirty="0">
                <a:latin typeface="Verdana" panose="020B0604030504040204" pitchFamily="34" charset="0"/>
                <a:ea typeface="Verdana" panose="020B0604030504040204" pitchFamily="34" charset="0"/>
              </a:rPr>
              <a:t>.”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However, we will not be judged collectively, but individually.</a:t>
            </a:r>
          </a:p>
          <a:p>
            <a:endParaRPr lang="en-US" dirty="0">
              <a:latin typeface="Verdana" panose="020B0604030504040204" pitchFamily="34" charset="0"/>
              <a:ea typeface="Verdana" panose="020B0604030504040204" pitchFamily="34" charset="0"/>
            </a:endParaRPr>
          </a:p>
          <a:p>
            <a:pPr algn="ctr"/>
            <a:r>
              <a:rPr lang="en-US" i="1" dirty="0">
                <a:latin typeface="Verdana" panose="020B0604030504040204" pitchFamily="34" charset="0"/>
                <a:ea typeface="Verdana" panose="020B0604030504040204" pitchFamily="34" charset="0"/>
              </a:rPr>
              <a:t>“For we must all appear before the judgment seat of Christ, so that each one may be recompensed for his deeds in the body, according to what he has done, whether good or bad.” </a:t>
            </a:r>
            <a:r>
              <a:rPr lang="en-US" dirty="0">
                <a:latin typeface="Verdana" panose="020B0604030504040204" pitchFamily="34" charset="0"/>
                <a:ea typeface="Verdana" panose="020B0604030504040204" pitchFamily="34" charset="0"/>
              </a:rPr>
              <a:t>(2 Corinthians 5:10)</a:t>
            </a:r>
          </a:p>
        </p:txBody>
      </p:sp>
    </p:spTree>
    <p:extLst>
      <p:ext uri="{BB962C8B-B14F-4D97-AF65-F5344CB8AC3E}">
        <p14:creationId xmlns:p14="http://schemas.microsoft.com/office/powerpoint/2010/main" val="156590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4787977"/>
          </a:xfrm>
        </p:spPr>
        <p:txBody>
          <a:bodyPr>
            <a:spAutoFit/>
          </a:bodyPr>
          <a:lstStyle/>
          <a:p>
            <a:pPr algn="ctr"/>
            <a:endParaRPr lang="en-US" dirty="0">
              <a:latin typeface="Verdana" panose="020B0604030504040204" pitchFamily="34" charset="0"/>
              <a:ea typeface="Verdana" panose="020B0604030504040204" pitchFamily="34" charset="0"/>
            </a:endParaRPr>
          </a:p>
          <a:p>
            <a:pPr algn="ctr"/>
            <a:r>
              <a:rPr lang="en-US" dirty="0">
                <a:latin typeface="Verdana" panose="020B0604030504040204" pitchFamily="34" charset="0"/>
                <a:ea typeface="Verdana" panose="020B0604030504040204" pitchFamily="34" charset="0"/>
              </a:rPr>
              <a:t>ON JUDGMENT DAY …</a:t>
            </a:r>
          </a:p>
          <a:p>
            <a:r>
              <a:rPr lang="en-US" dirty="0">
                <a:latin typeface="Verdana" panose="020B0604030504040204" pitchFamily="34" charset="0"/>
                <a:ea typeface="Verdana" panose="020B0604030504040204" pitchFamily="34" charset="0"/>
              </a:rPr>
              <a:t>Will you be among the </a:t>
            </a:r>
            <a:r>
              <a:rPr lang="en-US" b="1" dirty="0">
                <a:latin typeface="Verdana" panose="020B0604030504040204" pitchFamily="34" charset="0"/>
                <a:ea typeface="Verdana" panose="020B0604030504040204" pitchFamily="34" charset="0"/>
              </a:rPr>
              <a:t>many</a:t>
            </a:r>
            <a:r>
              <a:rPr lang="en-US" dirty="0">
                <a:latin typeface="Verdana" panose="020B0604030504040204" pitchFamily="34" charset="0"/>
                <a:ea typeface="Verdana" panose="020B0604030504040204" pitchFamily="34" charset="0"/>
              </a:rPr>
              <a:t>, who claim to be Christians, calling Jesus “Lord,” as you begin to enumerate the things you’ve done in His name, only to be </a:t>
            </a:r>
            <a:r>
              <a:rPr lang="en-US" i="1" dirty="0">
                <a:latin typeface="Verdana" panose="020B0604030504040204" pitchFamily="34" charset="0"/>
                <a:ea typeface="Verdana" panose="020B0604030504040204" pitchFamily="34" charset="0"/>
              </a:rPr>
              <a:t>“cast into outer darkness, in that place there will be weeping and gnashing of teeth?” </a:t>
            </a:r>
            <a:r>
              <a:rPr lang="en-US" dirty="0">
                <a:latin typeface="Verdana" panose="020B0604030504040204" pitchFamily="34" charset="0"/>
                <a:ea typeface="Verdana" panose="020B0604030504040204" pitchFamily="34" charset="0"/>
              </a:rPr>
              <a:t>(Matthew 8:12)</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(See also Matthew 13:42, 50; 22:13; 24:51; 25:30, 41; Luke 13:28; Revelation 21:8)</a:t>
            </a:r>
          </a:p>
        </p:txBody>
      </p:sp>
    </p:spTree>
    <p:extLst>
      <p:ext uri="{BB962C8B-B14F-4D97-AF65-F5344CB8AC3E}">
        <p14:creationId xmlns:p14="http://schemas.microsoft.com/office/powerpoint/2010/main" val="364970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48018" y="1064526"/>
            <a:ext cx="8666328" cy="5697940"/>
          </a:xfrm>
        </p:spPr>
        <p:txBody>
          <a:bodyPr>
            <a:spAutoFit/>
          </a:bodyPr>
          <a:lstStyle/>
          <a:p>
            <a:r>
              <a:rPr lang="en-US" dirty="0">
                <a:latin typeface="Verdana" panose="020B0604030504040204" pitchFamily="34" charset="0"/>
                <a:ea typeface="Verdana" panose="020B0604030504040204" pitchFamily="34" charset="0"/>
              </a:rPr>
              <a:t>Or will you be among </a:t>
            </a:r>
            <a:r>
              <a:rPr lang="en-US" b="1" dirty="0">
                <a:latin typeface="Verdana" panose="020B0604030504040204" pitchFamily="34" charset="0"/>
                <a:ea typeface="Verdana" panose="020B0604030504040204" pitchFamily="34" charset="0"/>
              </a:rPr>
              <a:t>the</a:t>
            </a:r>
            <a:r>
              <a:rPr lang="en-US" dirty="0">
                <a:latin typeface="Verdana" panose="020B0604030504040204" pitchFamily="34" charset="0"/>
                <a:ea typeface="Verdana" panose="020B0604030504040204" pitchFamily="34" charset="0"/>
              </a:rPr>
              <a:t> </a:t>
            </a:r>
            <a:r>
              <a:rPr lang="en-US" b="1" dirty="0">
                <a:latin typeface="Verdana" panose="020B0604030504040204" pitchFamily="34" charset="0"/>
                <a:ea typeface="Verdana" panose="020B0604030504040204" pitchFamily="34" charset="0"/>
              </a:rPr>
              <a:t>few</a:t>
            </a:r>
            <a:r>
              <a:rPr lang="en-US" dirty="0">
                <a:latin typeface="Verdana" panose="020B0604030504040204" pitchFamily="34" charset="0"/>
                <a:ea typeface="Verdana" panose="020B0604030504040204" pitchFamily="34" charset="0"/>
              </a:rPr>
              <a:t>, who sought after truth and found it in the words of Jesus, persuading you to act, like the wise man, in humble obedience to the will of God, and hear Jesus speak these words?:</a:t>
            </a:r>
          </a:p>
          <a:p>
            <a:endParaRPr lang="en-US" sz="800" dirty="0">
              <a:latin typeface="Verdana" panose="020B0604030504040204" pitchFamily="34" charset="0"/>
              <a:ea typeface="Verdana" panose="020B0604030504040204" pitchFamily="34" charset="0"/>
            </a:endParaRPr>
          </a:p>
          <a:p>
            <a:pPr algn="ctr"/>
            <a:r>
              <a:rPr lang="en-US" sz="3200" i="1" dirty="0">
                <a:latin typeface="Verdana" panose="020B0604030504040204" pitchFamily="34" charset="0"/>
                <a:ea typeface="Verdana" panose="020B0604030504040204" pitchFamily="34" charset="0"/>
              </a:rPr>
              <a:t>“… Come, you who are blessed of My Father, inherit the kingdom prepared for you from the foundation of the world.” </a:t>
            </a:r>
            <a:r>
              <a:rPr lang="en-US" sz="3200" dirty="0">
                <a:latin typeface="Verdana" panose="020B0604030504040204" pitchFamily="34" charset="0"/>
                <a:ea typeface="Verdana" panose="020B0604030504040204" pitchFamily="34" charset="0"/>
              </a:rPr>
              <a:t>(Matthew 25:34)</a:t>
            </a:r>
          </a:p>
          <a:p>
            <a:pPr algn="ctr"/>
            <a:endParaRPr lang="en-US" sz="800"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(See also Matthew 25:21, John 3:36; 6:68-69; 11:25-26; Romans 8:18; Galatians 6:7-8; </a:t>
            </a:r>
            <a:br>
              <a:rPr lang="en-US" dirty="0">
                <a:latin typeface="Verdana" panose="020B0604030504040204" pitchFamily="34" charset="0"/>
                <a:ea typeface="Verdana" panose="020B0604030504040204" pitchFamily="34" charset="0"/>
              </a:rPr>
            </a:br>
            <a:r>
              <a:rPr lang="en-US" dirty="0">
                <a:latin typeface="Verdana" panose="020B0604030504040204" pitchFamily="34" charset="0"/>
                <a:ea typeface="Verdana" panose="020B0604030504040204" pitchFamily="34" charset="0"/>
              </a:rPr>
              <a:t>1 John 5:11; Revelation 21:1-7)</a:t>
            </a:r>
          </a:p>
        </p:txBody>
      </p:sp>
    </p:spTree>
    <p:extLst>
      <p:ext uri="{BB962C8B-B14F-4D97-AF65-F5344CB8AC3E}">
        <p14:creationId xmlns:p14="http://schemas.microsoft.com/office/powerpoint/2010/main" val="239612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48018" y="1064526"/>
            <a:ext cx="8666328" cy="5743111"/>
          </a:xfrm>
        </p:spPr>
        <p:txBody>
          <a:bodyPr>
            <a:spAutoFit/>
          </a:bodyPr>
          <a:lstStyle/>
          <a:p>
            <a:pPr>
              <a:spcBef>
                <a:spcPts val="0"/>
              </a:spcBef>
            </a:pPr>
            <a:r>
              <a:rPr lang="en-US" dirty="0">
                <a:latin typeface="Verdana" panose="020B0604030504040204" pitchFamily="34" charset="0"/>
                <a:ea typeface="Verdana" panose="020B0604030504040204" pitchFamily="34" charset="0"/>
              </a:rPr>
              <a:t>On Judgment Day, whether you are among </a:t>
            </a:r>
            <a:r>
              <a:rPr lang="en-US" b="1" dirty="0">
                <a:latin typeface="Verdana" panose="020B0604030504040204" pitchFamily="34" charset="0"/>
                <a:ea typeface="Verdana" panose="020B0604030504040204" pitchFamily="34" charset="0"/>
              </a:rPr>
              <a:t>the many </a:t>
            </a:r>
            <a:r>
              <a:rPr lang="en-US" dirty="0">
                <a:latin typeface="Verdana" panose="020B0604030504040204" pitchFamily="34" charset="0"/>
                <a:ea typeface="Verdana" panose="020B0604030504040204" pitchFamily="34" charset="0"/>
              </a:rPr>
              <a:t>or among </a:t>
            </a:r>
            <a:r>
              <a:rPr lang="en-US" b="1" dirty="0">
                <a:latin typeface="Verdana" panose="020B0604030504040204" pitchFamily="34" charset="0"/>
                <a:ea typeface="Verdana" panose="020B0604030504040204" pitchFamily="34" charset="0"/>
              </a:rPr>
              <a:t>the few </a:t>
            </a:r>
            <a:r>
              <a:rPr lang="en-US" dirty="0">
                <a:latin typeface="Verdana" panose="020B0604030504040204" pitchFamily="34" charset="0"/>
                <a:ea typeface="Verdana" panose="020B0604030504040204" pitchFamily="34" charset="0"/>
              </a:rPr>
              <a:t>is up to you!</a:t>
            </a:r>
          </a:p>
          <a:p>
            <a:pPr>
              <a:spcBef>
                <a:spcPts val="0"/>
              </a:spcBef>
            </a:pPr>
            <a:endParaRPr lang="en-US" sz="800" dirty="0">
              <a:latin typeface="Verdana" panose="020B0604030504040204" pitchFamily="34" charset="0"/>
              <a:ea typeface="Verdana" panose="020B0604030504040204" pitchFamily="34" charset="0"/>
            </a:endParaRPr>
          </a:p>
          <a:p>
            <a:pPr>
              <a:spcBef>
                <a:spcPts val="0"/>
              </a:spcBef>
            </a:pPr>
            <a:r>
              <a:rPr lang="en-US" sz="2600" dirty="0">
                <a:latin typeface="Verdana" panose="020B0604030504040204" pitchFamily="34" charset="0"/>
                <a:ea typeface="Verdana" panose="020B0604030504040204" pitchFamily="34" charset="0"/>
              </a:rPr>
              <a:t>Paul told Titus that God’s grace instructs us how and why to make the right choices and decisions.</a:t>
            </a:r>
          </a:p>
          <a:p>
            <a:pPr>
              <a:spcBef>
                <a:spcPts val="0"/>
              </a:spcBef>
            </a:pPr>
            <a:endParaRPr lang="en-US" sz="800" dirty="0">
              <a:latin typeface="Verdana" panose="020B0604030504040204" pitchFamily="34" charset="0"/>
              <a:ea typeface="Verdana" panose="020B0604030504040204" pitchFamily="34" charset="0"/>
            </a:endParaRPr>
          </a:p>
          <a:p>
            <a:pPr algn="ctr">
              <a:spcBef>
                <a:spcPts val="0"/>
              </a:spcBef>
            </a:pPr>
            <a:r>
              <a:rPr lang="en-US" i="1" dirty="0">
                <a:latin typeface="Verdana" panose="020B0604030504040204" pitchFamily="34" charset="0"/>
                <a:ea typeface="Verdana" panose="020B0604030504040204" pitchFamily="34" charset="0"/>
              </a:rPr>
              <a:t>“For the grace of God has appeared, bringing salvation to all men, instructing us to deny ungodliness and worldly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zealous for good deeds.” </a:t>
            </a:r>
            <a:br>
              <a:rPr lang="en-US" i="1" dirty="0">
                <a:latin typeface="Verdana" panose="020B0604030504040204" pitchFamily="34" charset="0"/>
                <a:ea typeface="Verdana" panose="020B0604030504040204" pitchFamily="34" charset="0"/>
              </a:rPr>
            </a:br>
            <a:r>
              <a:rPr lang="en-US" dirty="0">
                <a:latin typeface="Verdana" panose="020B0604030504040204" pitchFamily="34" charset="0"/>
                <a:ea typeface="Verdana" panose="020B0604030504040204" pitchFamily="34" charset="0"/>
              </a:rPr>
              <a:t>(Titus 2:11-14)</a:t>
            </a:r>
          </a:p>
        </p:txBody>
      </p:sp>
    </p:spTree>
    <p:extLst>
      <p:ext uri="{BB962C8B-B14F-4D97-AF65-F5344CB8AC3E}">
        <p14:creationId xmlns:p14="http://schemas.microsoft.com/office/powerpoint/2010/main" val="2831364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428896"/>
            <a:ext cx="8086725" cy="584775"/>
          </a:xfrm>
        </p:spPr>
        <p:txBody>
          <a:bodyPr>
            <a:spAutoFit/>
          </a:bodyPr>
          <a:lstStyle/>
          <a:p>
            <a:pPr algn="ctr"/>
            <a:r>
              <a:rPr lang="en-US" sz="4000" dirty="0">
                <a:solidFill>
                  <a:schemeClr val="bg1"/>
                </a:solidFill>
                <a:latin typeface="Verdana" panose="020B0604030504040204" pitchFamily="34" charset="0"/>
                <a:ea typeface="Verdana" panose="020B0604030504040204" pitchFamily="34" charset="0"/>
              </a:rPr>
              <a:t>HOW TO BE AMONG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516895"/>
          </a:xfrm>
        </p:spPr>
        <p:txBody>
          <a:bodyPr>
            <a:spAutoFit/>
          </a:bodyPr>
          <a:lstStyle/>
          <a:p>
            <a:pPr algn="ctr">
              <a:lnSpc>
                <a:spcPct val="100000"/>
              </a:lnSpc>
              <a:spcBef>
                <a:spcPts val="0"/>
              </a:spcBef>
            </a:pPr>
            <a:r>
              <a:rPr lang="en-US" sz="2350" dirty="0">
                <a:latin typeface="Verdana" panose="020B0604030504040204" pitchFamily="34" charset="0"/>
                <a:ea typeface="Verdana" panose="020B0604030504040204" pitchFamily="34" charset="0"/>
              </a:rPr>
              <a:t>OBEY THE GOSPEL OF JESUS CHRIST</a:t>
            </a:r>
          </a:p>
          <a:p>
            <a:pPr algn="ctr">
              <a:lnSpc>
                <a:spcPct val="100000"/>
              </a:lnSpc>
              <a:spcBef>
                <a:spcPts val="0"/>
              </a:spcBef>
            </a:pPr>
            <a:endParaRPr lang="en-US" sz="2350" dirty="0">
              <a:latin typeface="Verdana" panose="020B0604030504040204" pitchFamily="34" charset="0"/>
              <a:ea typeface="Verdana" panose="020B0604030504040204" pitchFamily="34" charset="0"/>
            </a:endParaRPr>
          </a:p>
          <a:p>
            <a:pPr algn="ctr">
              <a:lnSpc>
                <a:spcPct val="100000"/>
              </a:lnSpc>
              <a:spcBef>
                <a:spcPts val="0"/>
              </a:spcBef>
            </a:pPr>
            <a:r>
              <a:rPr lang="en-US" sz="2350" i="1" dirty="0">
                <a:latin typeface="Verdana" panose="020B0604030504040204" pitchFamily="34" charset="0"/>
                <a:ea typeface="Verdana" panose="020B0604030504040204" pitchFamily="34" charset="0"/>
              </a:rPr>
              <a:t>“For after all it is only just for God to repay with affliction those who afflict you, and to give relief to you who are afflicted and to us as well when the Lord Jesus will be revealed from heaven with His mighty angels in flaming fire, dealing out retribution to those who do not know God and to those who do not obey the gospel of our Lord Jesus. These will pay the penalty of eternal destruction, away from the presence of the Lord and from the glory of His power, when He comes to be glorified in His saints on that day, and to be marveled at among all who have believed – for our testimony to you was believed.”</a:t>
            </a:r>
            <a:r>
              <a:rPr lang="en-US" sz="2350" dirty="0">
                <a:latin typeface="Verdana" panose="020B0604030504040204" pitchFamily="34" charset="0"/>
                <a:ea typeface="Verdana" panose="020B0604030504040204" pitchFamily="34" charset="0"/>
              </a:rPr>
              <a:t> </a:t>
            </a:r>
            <a:br>
              <a:rPr lang="en-US" sz="2350" dirty="0">
                <a:latin typeface="Verdana" panose="020B0604030504040204" pitchFamily="34" charset="0"/>
                <a:ea typeface="Verdana" panose="020B0604030504040204" pitchFamily="34" charset="0"/>
              </a:rPr>
            </a:br>
            <a:r>
              <a:rPr lang="en-US" sz="2350" dirty="0">
                <a:latin typeface="Verdana" panose="020B0604030504040204" pitchFamily="34" charset="0"/>
                <a:ea typeface="Verdana" panose="020B0604030504040204" pitchFamily="34" charset="0"/>
              </a:rPr>
              <a:t>(2 Thessalonians 1:6-10)</a:t>
            </a:r>
          </a:p>
        </p:txBody>
      </p:sp>
    </p:spTree>
    <p:extLst>
      <p:ext uri="{BB962C8B-B14F-4D97-AF65-F5344CB8AC3E}">
        <p14:creationId xmlns:p14="http://schemas.microsoft.com/office/powerpoint/2010/main" val="1257590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428896"/>
            <a:ext cx="8086725" cy="584775"/>
          </a:xfrm>
        </p:spPr>
        <p:txBody>
          <a:bodyPr>
            <a:spAutoFit/>
          </a:bodyPr>
          <a:lstStyle/>
          <a:p>
            <a:pPr algn="ctr"/>
            <a:r>
              <a:rPr lang="en-US" sz="4000" dirty="0">
                <a:solidFill>
                  <a:schemeClr val="bg1"/>
                </a:solidFill>
                <a:latin typeface="Verdana" panose="020B0604030504040204" pitchFamily="34" charset="0"/>
                <a:ea typeface="Verdana" panose="020B0604030504040204" pitchFamily="34" charset="0"/>
              </a:rPr>
              <a:t>HOW TO BE AMONG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4938531"/>
          </a:xfrm>
        </p:spPr>
        <p:txBody>
          <a:bodyPr>
            <a:spAutoFit/>
          </a:bodyPr>
          <a:lstStyle/>
          <a:p>
            <a:pPr algn="ctr"/>
            <a:r>
              <a:rPr lang="en-US" dirty="0">
                <a:latin typeface="Verdana" panose="020B0604030504040204" pitchFamily="34" charset="0"/>
                <a:ea typeface="Verdana" panose="020B0604030504040204" pitchFamily="34" charset="0"/>
              </a:rPr>
              <a:t>OBEY THE GOSPEL OF JESUS CHRIST</a:t>
            </a:r>
          </a:p>
          <a:p>
            <a:pPr algn="ctr"/>
            <a:endParaRPr lang="en-US" sz="900" dirty="0">
              <a:latin typeface="Verdana" panose="020B0604030504040204" pitchFamily="34" charset="0"/>
              <a:ea typeface="Verdana" panose="020B0604030504040204" pitchFamily="34" charset="0"/>
            </a:endParaRPr>
          </a:p>
          <a:p>
            <a:pPr algn="ctr"/>
            <a:r>
              <a:rPr lang="en-US" i="1" dirty="0">
                <a:latin typeface="Verdana" panose="020B0604030504040204" pitchFamily="34" charset="0"/>
                <a:ea typeface="Verdana" panose="020B0604030504040204" pitchFamily="34" charset="0"/>
              </a:rPr>
              <a:t>“Now I make known to you, brethren, the </a:t>
            </a:r>
            <a:r>
              <a:rPr lang="en-US" i="1" u="sng" dirty="0">
                <a:latin typeface="Verdana" panose="020B0604030504040204" pitchFamily="34" charset="0"/>
                <a:ea typeface="Verdana" panose="020B0604030504040204" pitchFamily="34" charset="0"/>
              </a:rPr>
              <a:t>gospel which I preached to you</a:t>
            </a:r>
            <a:r>
              <a:rPr lang="en-US" i="1" dirty="0">
                <a:latin typeface="Verdana" panose="020B0604030504040204" pitchFamily="34" charset="0"/>
                <a:ea typeface="Verdana" panose="020B0604030504040204" pitchFamily="34" charset="0"/>
              </a:rPr>
              <a:t>, which also you received, in which also you stand, </a:t>
            </a:r>
            <a:r>
              <a:rPr lang="en-US" i="1" u="sng" dirty="0">
                <a:latin typeface="Verdana" panose="020B0604030504040204" pitchFamily="34" charset="0"/>
                <a:ea typeface="Verdana" panose="020B0604030504040204" pitchFamily="34" charset="0"/>
              </a:rPr>
              <a:t>by which also you are saved</a:t>
            </a:r>
            <a:r>
              <a:rPr lang="en-US" i="1" dirty="0">
                <a:latin typeface="Verdana" panose="020B0604030504040204" pitchFamily="34" charset="0"/>
                <a:ea typeface="Verdana" panose="020B0604030504040204" pitchFamily="34" charset="0"/>
              </a:rPr>
              <a:t>, </a:t>
            </a:r>
            <a:r>
              <a:rPr lang="en-US" i="1" u="sng" dirty="0">
                <a:latin typeface="Verdana" panose="020B0604030504040204" pitchFamily="34" charset="0"/>
                <a:ea typeface="Verdana" panose="020B0604030504040204" pitchFamily="34" charset="0"/>
              </a:rPr>
              <a:t>if you hold fast the word which I preached to you</a:t>
            </a:r>
            <a:r>
              <a:rPr lang="en-US" i="1" dirty="0">
                <a:latin typeface="Verdana" panose="020B0604030504040204" pitchFamily="34" charset="0"/>
                <a:ea typeface="Verdana" panose="020B0604030504040204" pitchFamily="34" charset="0"/>
              </a:rPr>
              <a:t>, unless you believed in vain. For I delivered to you as of first importance what I also received, that </a:t>
            </a:r>
            <a:r>
              <a:rPr lang="en-US" i="1" u="sng" dirty="0">
                <a:latin typeface="Verdana" panose="020B0604030504040204" pitchFamily="34" charset="0"/>
                <a:ea typeface="Verdana" panose="020B0604030504040204" pitchFamily="34" charset="0"/>
              </a:rPr>
              <a:t>Christ died for our sins</a:t>
            </a:r>
            <a:r>
              <a:rPr lang="en-US" i="1" dirty="0">
                <a:latin typeface="Verdana" panose="020B0604030504040204" pitchFamily="34" charset="0"/>
                <a:ea typeface="Verdana" panose="020B0604030504040204" pitchFamily="34" charset="0"/>
              </a:rPr>
              <a:t> according to the Scriptures, and that </a:t>
            </a:r>
            <a:r>
              <a:rPr lang="en-US" i="1" u="sng" dirty="0">
                <a:latin typeface="Verdana" panose="020B0604030504040204" pitchFamily="34" charset="0"/>
                <a:ea typeface="Verdana" panose="020B0604030504040204" pitchFamily="34" charset="0"/>
              </a:rPr>
              <a:t>He was buried</a:t>
            </a:r>
            <a:r>
              <a:rPr lang="en-US" i="1" dirty="0">
                <a:latin typeface="Verdana" panose="020B0604030504040204" pitchFamily="34" charset="0"/>
                <a:ea typeface="Verdana" panose="020B0604030504040204" pitchFamily="34" charset="0"/>
              </a:rPr>
              <a:t>, and that </a:t>
            </a:r>
            <a:r>
              <a:rPr lang="en-US" i="1" u="sng" dirty="0">
                <a:latin typeface="Verdana" panose="020B0604030504040204" pitchFamily="34" charset="0"/>
                <a:ea typeface="Verdana" panose="020B0604030504040204" pitchFamily="34" charset="0"/>
              </a:rPr>
              <a:t>He was raised on the third day</a:t>
            </a:r>
            <a:r>
              <a:rPr lang="en-US" i="1" dirty="0">
                <a:latin typeface="Verdana" panose="020B0604030504040204" pitchFamily="34" charset="0"/>
                <a:ea typeface="Verdana" panose="020B0604030504040204" pitchFamily="34" charset="0"/>
              </a:rPr>
              <a:t> according to the Scriptures …”</a:t>
            </a:r>
            <a:r>
              <a:rPr lang="en-US" dirty="0">
                <a:latin typeface="Verdana" panose="020B0604030504040204" pitchFamily="34" charset="0"/>
                <a:ea typeface="Verdana" panose="020B0604030504040204" pitchFamily="34" charset="0"/>
              </a:rPr>
              <a:t> (1 Corinthians 15:1-4)</a:t>
            </a:r>
          </a:p>
        </p:txBody>
      </p:sp>
    </p:spTree>
    <p:extLst>
      <p:ext uri="{BB962C8B-B14F-4D97-AF65-F5344CB8AC3E}">
        <p14:creationId xmlns:p14="http://schemas.microsoft.com/office/powerpoint/2010/main" val="136714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186042"/>
            <a:ext cx="8086725" cy="707886"/>
          </a:xfrm>
        </p:spPr>
        <p:txBody>
          <a:bodyPr>
            <a:spAutoFit/>
          </a:bodyPr>
          <a:lstStyle/>
          <a:p>
            <a:pPr algn="ctr">
              <a:lnSpc>
                <a:spcPct val="100000"/>
              </a:lnSpc>
              <a:spcBef>
                <a:spcPts val="0"/>
              </a:spcBef>
            </a:pPr>
            <a:r>
              <a:rPr lang="en-US" sz="4000" dirty="0">
                <a:solidFill>
                  <a:schemeClr val="bg1"/>
                </a:solidFill>
                <a:latin typeface="Verdana" panose="020B0604030504040204" pitchFamily="34" charset="0"/>
                <a:ea typeface="Verdana" panose="020B0604030504040204" pitchFamily="34" charset="0"/>
              </a:rPr>
              <a:t>HOW TO BE SAVED</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0" y="1064526"/>
            <a:ext cx="9143999" cy="5216813"/>
          </a:xfrm>
        </p:spPr>
        <p:txBody>
          <a:bodyPr>
            <a:spAutoFit/>
          </a:bodyPr>
          <a:lstStyle/>
          <a:p>
            <a:pPr>
              <a:lnSpc>
                <a:spcPct val="100000"/>
              </a:lnSpc>
              <a:spcBef>
                <a:spcPts val="0"/>
              </a:spcBef>
              <a:spcAft>
                <a:spcPts val="600"/>
              </a:spcAft>
            </a:pPr>
            <a:r>
              <a:rPr lang="en-US" sz="2600" dirty="0">
                <a:latin typeface="Verdana" panose="020B0604030504040204" pitchFamily="34" charset="0"/>
                <a:ea typeface="Verdana" panose="020B0604030504040204" pitchFamily="34" charset="0"/>
              </a:rPr>
              <a:t>Hear the word</a:t>
            </a:r>
            <a:r>
              <a:rPr lang="en-US" dirty="0">
                <a:latin typeface="Verdana" panose="020B0604030504040204" pitchFamily="34" charset="0"/>
                <a:ea typeface="Verdana" panose="020B0604030504040204" pitchFamily="34" charset="0"/>
              </a:rPr>
              <a:t> </a:t>
            </a:r>
            <a:r>
              <a:rPr lang="en-US" sz="1900" dirty="0">
                <a:latin typeface="Verdana" panose="020B0604030504040204" pitchFamily="34" charset="0"/>
                <a:ea typeface="Verdana" panose="020B0604030504040204" pitchFamily="34" charset="0"/>
              </a:rPr>
              <a:t>(2 Thessalonians 2:14-15; James 1:21)</a:t>
            </a:r>
            <a:br>
              <a:rPr lang="en-US" dirty="0">
                <a:latin typeface="Verdana" panose="020B0604030504040204" pitchFamily="34" charset="0"/>
                <a:ea typeface="Verdana" panose="020B0604030504040204" pitchFamily="34" charset="0"/>
              </a:rPr>
            </a:br>
            <a:endParaRPr lang="en-US" sz="2600" dirty="0">
              <a:latin typeface="Verdana" panose="020B0604030504040204" pitchFamily="34" charset="0"/>
              <a:ea typeface="Verdana" panose="020B0604030504040204" pitchFamily="34" charset="0"/>
            </a:endParaRPr>
          </a:p>
          <a:p>
            <a:pPr>
              <a:lnSpc>
                <a:spcPct val="100000"/>
              </a:lnSpc>
              <a:spcBef>
                <a:spcPts val="0"/>
              </a:spcBef>
              <a:spcAft>
                <a:spcPts val="600"/>
              </a:spcAft>
            </a:pPr>
            <a:r>
              <a:rPr lang="en-US" sz="2600" dirty="0">
                <a:latin typeface="Verdana" panose="020B0604030504040204" pitchFamily="34" charset="0"/>
                <a:ea typeface="Verdana" panose="020B0604030504040204" pitchFamily="34" charset="0"/>
              </a:rPr>
              <a:t>Believe the gospel </a:t>
            </a:r>
            <a:r>
              <a:rPr lang="en-US" sz="1900" dirty="0">
                <a:latin typeface="Verdana" panose="020B0604030504040204" pitchFamily="34" charset="0"/>
                <a:ea typeface="Verdana" panose="020B0604030504040204" pitchFamily="34" charset="0"/>
              </a:rPr>
              <a:t>(Hebrews 11:6; John 8:24)</a:t>
            </a:r>
          </a:p>
          <a:p>
            <a:pPr>
              <a:lnSpc>
                <a:spcPct val="100000"/>
              </a:lnSpc>
              <a:spcBef>
                <a:spcPts val="0"/>
              </a:spcBef>
              <a:spcAft>
                <a:spcPts val="600"/>
              </a:spcAft>
            </a:pPr>
            <a:endParaRPr lang="en-US" sz="2600" dirty="0">
              <a:latin typeface="Verdana" panose="020B0604030504040204" pitchFamily="34" charset="0"/>
              <a:ea typeface="Verdana" panose="020B0604030504040204" pitchFamily="34" charset="0"/>
            </a:endParaRPr>
          </a:p>
          <a:p>
            <a:pPr>
              <a:lnSpc>
                <a:spcPct val="100000"/>
              </a:lnSpc>
              <a:spcBef>
                <a:spcPts val="0"/>
              </a:spcBef>
              <a:spcAft>
                <a:spcPts val="600"/>
              </a:spcAft>
            </a:pPr>
            <a:r>
              <a:rPr lang="en-US" sz="2600" dirty="0">
                <a:latin typeface="Verdana" panose="020B0604030504040204" pitchFamily="34" charset="0"/>
                <a:ea typeface="Verdana" panose="020B0604030504040204" pitchFamily="34" charset="0"/>
              </a:rPr>
              <a:t>Repent of sins </a:t>
            </a:r>
            <a:r>
              <a:rPr lang="en-US" sz="1900" dirty="0">
                <a:latin typeface="Verdana" panose="020B0604030504040204" pitchFamily="34" charset="0"/>
                <a:ea typeface="Verdana" panose="020B0604030504040204" pitchFamily="34" charset="0"/>
              </a:rPr>
              <a:t>(Luke 13:3; Acts 17:30-31)</a:t>
            </a:r>
          </a:p>
          <a:p>
            <a:pPr>
              <a:lnSpc>
                <a:spcPct val="100000"/>
              </a:lnSpc>
              <a:spcBef>
                <a:spcPts val="0"/>
              </a:spcBef>
              <a:spcAft>
                <a:spcPts val="600"/>
              </a:spcAft>
            </a:pPr>
            <a:endParaRPr lang="en-US" sz="2600" dirty="0">
              <a:latin typeface="Verdana" panose="020B0604030504040204" pitchFamily="34" charset="0"/>
              <a:ea typeface="Verdana" panose="020B0604030504040204" pitchFamily="34" charset="0"/>
            </a:endParaRPr>
          </a:p>
          <a:p>
            <a:pPr>
              <a:lnSpc>
                <a:spcPct val="100000"/>
              </a:lnSpc>
              <a:spcBef>
                <a:spcPts val="0"/>
              </a:spcBef>
              <a:spcAft>
                <a:spcPts val="600"/>
              </a:spcAft>
            </a:pPr>
            <a:r>
              <a:rPr lang="en-US" sz="2600" dirty="0">
                <a:latin typeface="Verdana" panose="020B0604030504040204" pitchFamily="34" charset="0"/>
                <a:ea typeface="Verdana" panose="020B0604030504040204" pitchFamily="34" charset="0"/>
              </a:rPr>
              <a:t>Confess Jesus Christ </a:t>
            </a:r>
            <a:r>
              <a:rPr lang="en-US" sz="1900" dirty="0">
                <a:latin typeface="Verdana" panose="020B0604030504040204" pitchFamily="34" charset="0"/>
                <a:ea typeface="Verdana" panose="020B0604030504040204" pitchFamily="34" charset="0"/>
              </a:rPr>
              <a:t>(Romans 10:10; Matthew 10:32-33)</a:t>
            </a:r>
          </a:p>
          <a:p>
            <a:pPr>
              <a:lnSpc>
                <a:spcPct val="100000"/>
              </a:lnSpc>
              <a:spcBef>
                <a:spcPts val="0"/>
              </a:spcBef>
              <a:spcAft>
                <a:spcPts val="600"/>
              </a:spcAft>
            </a:pPr>
            <a:endParaRPr lang="en-US" sz="2600" dirty="0">
              <a:latin typeface="Verdana" panose="020B0604030504040204" pitchFamily="34" charset="0"/>
              <a:ea typeface="Verdana" panose="020B0604030504040204" pitchFamily="34" charset="0"/>
            </a:endParaRPr>
          </a:p>
          <a:p>
            <a:pPr>
              <a:lnSpc>
                <a:spcPct val="100000"/>
              </a:lnSpc>
              <a:spcBef>
                <a:spcPts val="0"/>
              </a:spcBef>
              <a:spcAft>
                <a:spcPts val="600"/>
              </a:spcAft>
            </a:pPr>
            <a:r>
              <a:rPr lang="en-US" sz="2600" dirty="0">
                <a:latin typeface="Verdana" panose="020B0604030504040204" pitchFamily="34" charset="0"/>
                <a:ea typeface="Verdana" panose="020B0604030504040204" pitchFamily="34" charset="0"/>
              </a:rPr>
              <a:t>Be Baptized </a:t>
            </a:r>
            <a:r>
              <a:rPr lang="en-US" sz="1750" dirty="0">
                <a:latin typeface="Verdana" panose="020B0604030504040204" pitchFamily="34" charset="0"/>
                <a:ea typeface="Verdana" panose="020B0604030504040204" pitchFamily="34" charset="0"/>
              </a:rPr>
              <a:t>(Galatians 3:26-27; Romans 6:3-4; Mark 16:16; Acts 2:38)</a:t>
            </a:r>
          </a:p>
          <a:p>
            <a:pPr>
              <a:lnSpc>
                <a:spcPct val="100000"/>
              </a:lnSpc>
              <a:spcBef>
                <a:spcPts val="0"/>
              </a:spcBef>
              <a:spcAft>
                <a:spcPts val="600"/>
              </a:spcAft>
            </a:pPr>
            <a:endParaRPr lang="en-US" sz="2600" dirty="0">
              <a:latin typeface="Verdana" panose="020B0604030504040204" pitchFamily="34" charset="0"/>
              <a:ea typeface="Verdana" panose="020B0604030504040204" pitchFamily="34" charset="0"/>
            </a:endParaRPr>
          </a:p>
          <a:p>
            <a:pPr>
              <a:lnSpc>
                <a:spcPct val="100000"/>
              </a:lnSpc>
              <a:spcBef>
                <a:spcPts val="0"/>
              </a:spcBef>
              <a:spcAft>
                <a:spcPts val="600"/>
              </a:spcAft>
            </a:pPr>
            <a:r>
              <a:rPr lang="en-US" sz="2600" dirty="0">
                <a:latin typeface="Verdana" panose="020B0604030504040204" pitchFamily="34" charset="0"/>
                <a:ea typeface="Verdana" panose="020B0604030504040204" pitchFamily="34" charset="0"/>
              </a:rPr>
              <a:t>Remain Obedient </a:t>
            </a:r>
            <a:r>
              <a:rPr lang="en-US" sz="1900" dirty="0">
                <a:latin typeface="Verdana" panose="020B0604030504040204" pitchFamily="34" charset="0"/>
                <a:ea typeface="Verdana" panose="020B0604030504040204" pitchFamily="34" charset="0"/>
              </a:rPr>
              <a:t>(Matthew 7:21; Revelation 2:10; Hebrews 3:12)</a:t>
            </a:r>
          </a:p>
        </p:txBody>
      </p:sp>
    </p:spTree>
    <p:extLst>
      <p:ext uri="{BB962C8B-B14F-4D97-AF65-F5344CB8AC3E}">
        <p14:creationId xmlns:p14="http://schemas.microsoft.com/office/powerpoint/2010/main" val="160527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452628" y="1276066"/>
            <a:ext cx="8309235" cy="5384041"/>
          </a:xfrm>
        </p:spPr>
        <p:txBody>
          <a:bodyPr>
            <a:spAutoFit/>
          </a:bodyPr>
          <a:lstStyle/>
          <a:p>
            <a:r>
              <a:rPr lang="en-US" sz="2600" dirty="0">
                <a:latin typeface="Verdana" panose="020B0604030504040204" pitchFamily="34" charset="0"/>
                <a:ea typeface="Verdana" panose="020B0604030504040204" pitchFamily="34" charset="0"/>
              </a:rPr>
              <a:t>Christ commands us to enter through the narrow gate, then contrasts the ways of life, noting that </a:t>
            </a:r>
            <a:r>
              <a:rPr lang="en-US" sz="2600" b="1" dirty="0">
                <a:latin typeface="Verdana" panose="020B0604030504040204" pitchFamily="34" charset="0"/>
                <a:ea typeface="Verdana" panose="020B0604030504040204" pitchFamily="34" charset="0"/>
              </a:rPr>
              <a:t>many</a:t>
            </a:r>
            <a:r>
              <a:rPr lang="en-US" sz="2600" dirty="0">
                <a:latin typeface="Verdana" panose="020B0604030504040204" pitchFamily="34" charset="0"/>
                <a:ea typeface="Verdana" panose="020B0604030504040204" pitchFamily="34" charset="0"/>
              </a:rPr>
              <a:t> will choose the wide gate, the broad way that leads to destruction, and will “enter through it,” then noting that </a:t>
            </a:r>
            <a:r>
              <a:rPr lang="en-US" sz="2600" b="1" dirty="0">
                <a:latin typeface="Verdana" panose="020B0604030504040204" pitchFamily="34" charset="0"/>
                <a:ea typeface="Verdana" panose="020B0604030504040204" pitchFamily="34" charset="0"/>
              </a:rPr>
              <a:t>few</a:t>
            </a:r>
            <a:r>
              <a:rPr lang="en-US" sz="2600" dirty="0">
                <a:latin typeface="Verdana" panose="020B0604030504040204" pitchFamily="34" charset="0"/>
                <a:ea typeface="Verdana" panose="020B0604030504040204" pitchFamily="34" charset="0"/>
              </a:rPr>
              <a:t> will choose the small gate and the narrow way that leads to life. But instead of saying they will “enter through it,” Jesus says, “there are few who find it.”</a:t>
            </a:r>
          </a:p>
          <a:p>
            <a:endParaRPr lang="en-US" sz="800" dirty="0">
              <a:latin typeface="Verdana" panose="020B0604030504040204" pitchFamily="34" charset="0"/>
              <a:ea typeface="Verdana" panose="020B0604030504040204" pitchFamily="34" charset="0"/>
            </a:endParaRPr>
          </a:p>
          <a:p>
            <a:r>
              <a:rPr lang="en-US" sz="2600" dirty="0">
                <a:latin typeface="Verdana" panose="020B0604030504040204" pitchFamily="34" charset="0"/>
                <a:ea typeface="Verdana" panose="020B0604030504040204" pitchFamily="34" charset="0"/>
              </a:rPr>
              <a:t>The main difference between the path of </a:t>
            </a:r>
            <a:r>
              <a:rPr lang="en-US" sz="2600" b="1" dirty="0">
                <a:latin typeface="Verdana" panose="020B0604030504040204" pitchFamily="34" charset="0"/>
                <a:ea typeface="Verdana" panose="020B0604030504040204" pitchFamily="34" charset="0"/>
              </a:rPr>
              <a:t>the many</a:t>
            </a:r>
            <a:r>
              <a:rPr lang="en-US" sz="2600" dirty="0">
                <a:latin typeface="Verdana" panose="020B0604030504040204" pitchFamily="34" charset="0"/>
                <a:ea typeface="Verdana" panose="020B0604030504040204" pitchFamily="34" charset="0"/>
              </a:rPr>
              <a:t> and the path of </a:t>
            </a:r>
            <a:r>
              <a:rPr lang="en-US" sz="2600" b="1" dirty="0">
                <a:latin typeface="Verdana" panose="020B0604030504040204" pitchFamily="34" charset="0"/>
                <a:ea typeface="Verdana" panose="020B0604030504040204" pitchFamily="34" charset="0"/>
              </a:rPr>
              <a:t>the few </a:t>
            </a:r>
            <a:r>
              <a:rPr lang="en-US" sz="2600" dirty="0">
                <a:latin typeface="Verdana" panose="020B0604030504040204" pitchFamily="34" charset="0"/>
                <a:ea typeface="Verdana" panose="020B0604030504040204" pitchFamily="34" charset="0"/>
              </a:rPr>
              <a:t>is that hardly any are actually searching for the right path. Those who are not searching will not find it. Nobody accidentally gets to Heaven.</a:t>
            </a:r>
          </a:p>
        </p:txBody>
      </p:sp>
    </p:spTree>
    <p:extLst>
      <p:ext uri="{BB962C8B-B14F-4D97-AF65-F5344CB8AC3E}">
        <p14:creationId xmlns:p14="http://schemas.microsoft.com/office/powerpoint/2010/main" val="3288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452628" y="1064526"/>
            <a:ext cx="8309235" cy="5356851"/>
          </a:xfrm>
        </p:spPr>
        <p:txBody>
          <a:bodyPr>
            <a:spAutoFit/>
          </a:bodyPr>
          <a:lstStyle/>
          <a:p>
            <a:r>
              <a:rPr lang="en-US" sz="2600" dirty="0">
                <a:latin typeface="Verdana" panose="020B0604030504040204" pitchFamily="34" charset="0"/>
                <a:ea typeface="Verdana" panose="020B0604030504040204" pitchFamily="34" charset="0"/>
              </a:rPr>
              <a:t>In this chapter, Jesus had just finished saying,</a:t>
            </a:r>
          </a:p>
          <a:p>
            <a:endParaRPr lang="en-US" sz="800" dirty="0">
              <a:latin typeface="Verdana" panose="020B0604030504040204" pitchFamily="34" charset="0"/>
              <a:ea typeface="Verdana" panose="020B0604030504040204" pitchFamily="34" charset="0"/>
            </a:endParaRPr>
          </a:p>
          <a:p>
            <a:pPr algn="ctr"/>
            <a:r>
              <a:rPr lang="en-US" sz="2400" i="1" dirty="0">
                <a:latin typeface="Verdana" panose="020B0604030504040204" pitchFamily="34" charset="0"/>
                <a:ea typeface="Verdana" panose="020B0604030504040204" pitchFamily="34" charset="0"/>
              </a:rPr>
              <a:t>“Ask, and it will be given to you; seek, and you will find; knock, and it will be opened to you. For everyone who asks receives, and he who seeks finds, and to him who knocks it will be opened.” </a:t>
            </a:r>
            <a:r>
              <a:rPr lang="en-US" sz="2400" dirty="0">
                <a:latin typeface="Verdana" panose="020B0604030504040204" pitchFamily="34" charset="0"/>
                <a:ea typeface="Verdana" panose="020B0604030504040204" pitchFamily="34" charset="0"/>
              </a:rPr>
              <a:t>(Matthew 7:7-8)</a:t>
            </a:r>
          </a:p>
          <a:p>
            <a:pPr algn="ctr"/>
            <a:endParaRPr lang="en-US" sz="800" dirty="0">
              <a:latin typeface="Verdana" panose="020B0604030504040204" pitchFamily="34" charset="0"/>
              <a:ea typeface="Verdana" panose="020B0604030504040204" pitchFamily="34" charset="0"/>
            </a:endParaRPr>
          </a:p>
          <a:p>
            <a:r>
              <a:rPr lang="en-US" sz="2600" dirty="0">
                <a:latin typeface="Verdana" panose="020B0604030504040204" pitchFamily="34" charset="0"/>
                <a:ea typeface="Verdana" panose="020B0604030504040204" pitchFamily="34" charset="0"/>
              </a:rPr>
              <a:t>This was not a new principle. Jeremiah had told the exiles in Babylon to seek God.</a:t>
            </a:r>
          </a:p>
          <a:p>
            <a:endParaRPr lang="en-US" sz="800" dirty="0">
              <a:latin typeface="Verdana" panose="020B0604030504040204" pitchFamily="34" charset="0"/>
              <a:ea typeface="Verdana" panose="020B0604030504040204" pitchFamily="34" charset="0"/>
            </a:endParaRPr>
          </a:p>
          <a:p>
            <a:pPr algn="ctr"/>
            <a:r>
              <a:rPr lang="en-US" sz="2600" i="1" dirty="0">
                <a:latin typeface="Verdana" panose="020B0604030504040204" pitchFamily="34" charset="0"/>
                <a:ea typeface="Verdana" panose="020B0604030504040204" pitchFamily="34" charset="0"/>
              </a:rPr>
              <a:t>“Then you will call upon Me and come and pray to Me, and I will listen to you. You will seek Me and find Me when you search for Me with all your heart.” </a:t>
            </a:r>
            <a:r>
              <a:rPr lang="en-US" sz="2600" dirty="0">
                <a:latin typeface="Verdana" panose="020B0604030504040204" pitchFamily="34" charset="0"/>
                <a:ea typeface="Verdana" panose="020B0604030504040204" pitchFamily="34" charset="0"/>
              </a:rPr>
              <a:t>(Jeremiah 29:12-13)</a:t>
            </a:r>
          </a:p>
        </p:txBody>
      </p:sp>
    </p:spTree>
    <p:extLst>
      <p:ext uri="{BB962C8B-B14F-4D97-AF65-F5344CB8AC3E}">
        <p14:creationId xmlns:p14="http://schemas.microsoft.com/office/powerpoint/2010/main" val="135582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452628" y="1064526"/>
            <a:ext cx="8309235" cy="5369419"/>
          </a:xfrm>
        </p:spPr>
        <p:txBody>
          <a:bodyPr>
            <a:spAutoFit/>
          </a:bodyPr>
          <a:lstStyle/>
          <a:p>
            <a:pPr>
              <a:lnSpc>
                <a:spcPct val="100000"/>
              </a:lnSpc>
              <a:spcBef>
                <a:spcPts val="0"/>
              </a:spcBef>
            </a:pPr>
            <a:r>
              <a:rPr lang="en-US" sz="2100" dirty="0">
                <a:latin typeface="Verdana" panose="020B0604030504040204" pitchFamily="34" charset="0"/>
                <a:ea typeface="Verdana" panose="020B0604030504040204" pitchFamily="34" charset="0"/>
              </a:rPr>
              <a:t>David told his son Solomon to seek God:</a:t>
            </a:r>
          </a:p>
          <a:p>
            <a:pPr algn="ctr"/>
            <a:r>
              <a:rPr lang="en-US" sz="2100" dirty="0">
                <a:latin typeface="Verdana" panose="020B0604030504040204" pitchFamily="34" charset="0"/>
                <a:ea typeface="Verdana" panose="020B0604030504040204" pitchFamily="34" charset="0"/>
              </a:rPr>
              <a:t> </a:t>
            </a:r>
            <a:r>
              <a:rPr lang="en-US" sz="2100" i="1" dirty="0">
                <a:latin typeface="Verdana" panose="020B0604030504040204" pitchFamily="34" charset="0"/>
                <a:ea typeface="Verdana" panose="020B0604030504040204" pitchFamily="34" charset="0"/>
              </a:rPr>
              <a:t>“As for you, my son Solomon, know the God of your father, and serve Him with a whole heart and a willing mind; for the Lord searches all hearts, and understands every intent of the thoughts. If you seek Him, He will let you find Him; but if you forsake Him, He will reject you forever.”</a:t>
            </a:r>
            <a:r>
              <a:rPr lang="en-US" sz="2100" dirty="0">
                <a:latin typeface="Verdana" panose="020B0604030504040204" pitchFamily="34" charset="0"/>
                <a:ea typeface="Verdana" panose="020B0604030504040204" pitchFamily="34" charset="0"/>
              </a:rPr>
              <a:t> </a:t>
            </a:r>
            <a:br>
              <a:rPr lang="en-US" sz="2100" dirty="0">
                <a:latin typeface="Verdana" panose="020B0604030504040204" pitchFamily="34" charset="0"/>
                <a:ea typeface="Verdana" panose="020B0604030504040204" pitchFamily="34" charset="0"/>
              </a:rPr>
            </a:br>
            <a:r>
              <a:rPr lang="en-US" sz="2100" dirty="0">
                <a:latin typeface="Verdana" panose="020B0604030504040204" pitchFamily="34" charset="0"/>
                <a:ea typeface="Verdana" panose="020B0604030504040204" pitchFamily="34" charset="0"/>
              </a:rPr>
              <a:t>(1 Chronicles 28:9)</a:t>
            </a:r>
          </a:p>
          <a:p>
            <a:pPr algn="ctr"/>
            <a:endParaRPr lang="en-US" sz="2100" i="1" dirty="0">
              <a:latin typeface="Verdana" panose="020B0604030504040204" pitchFamily="34" charset="0"/>
              <a:ea typeface="Verdana" panose="020B0604030504040204" pitchFamily="34" charset="0"/>
            </a:endParaRPr>
          </a:p>
          <a:p>
            <a:r>
              <a:rPr lang="en-US" sz="2100" dirty="0">
                <a:latin typeface="Verdana" panose="020B0604030504040204" pitchFamily="34" charset="0"/>
                <a:ea typeface="Verdana" panose="020B0604030504040204" pitchFamily="34" charset="0"/>
              </a:rPr>
              <a:t>King Asa was told by Azariah to seek God:</a:t>
            </a:r>
          </a:p>
          <a:p>
            <a:pPr algn="ctr"/>
            <a:endParaRPr lang="en-US" sz="2100" i="1" dirty="0">
              <a:latin typeface="Verdana" panose="020B0604030504040204" pitchFamily="34" charset="0"/>
              <a:ea typeface="Verdana" panose="020B0604030504040204" pitchFamily="34" charset="0"/>
            </a:endParaRPr>
          </a:p>
          <a:p>
            <a:pPr algn="ctr"/>
            <a:r>
              <a:rPr lang="en-US" sz="2100" i="1" dirty="0">
                <a:latin typeface="Verdana" panose="020B0604030504040204" pitchFamily="34" charset="0"/>
                <a:ea typeface="Verdana" panose="020B0604030504040204" pitchFamily="34" charset="0"/>
              </a:rPr>
              <a:t>“Now the Spirit of God came on Azariah the son of Oded, and he went out to meet Asa and said to him, ‘Listen to me, Asa, and all Judah and Benjamin: the Lord is with you when you are with Him. And if you seek Him, He will let you find Him; but if you forsake Him, He will forsake you.’” </a:t>
            </a:r>
            <a:br>
              <a:rPr lang="en-US" sz="2100" i="1" dirty="0">
                <a:latin typeface="Verdana" panose="020B0604030504040204" pitchFamily="34" charset="0"/>
                <a:ea typeface="Verdana" panose="020B0604030504040204" pitchFamily="34" charset="0"/>
              </a:rPr>
            </a:br>
            <a:r>
              <a:rPr lang="en-US" sz="2100" dirty="0">
                <a:latin typeface="Verdana" panose="020B0604030504040204" pitchFamily="34" charset="0"/>
                <a:ea typeface="Verdana" panose="020B0604030504040204" pitchFamily="34" charset="0"/>
              </a:rPr>
              <a:t>(2 Chronicles 15:1-2)</a:t>
            </a:r>
            <a:endParaRPr lang="en-US" sz="2100" i="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8476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452628" y="1064526"/>
            <a:ext cx="8309235" cy="5340436"/>
          </a:xfrm>
        </p:spPr>
        <p:txBody>
          <a:bodyPr>
            <a:spAutoFit/>
          </a:bodyPr>
          <a:lstStyle/>
          <a:p>
            <a:r>
              <a:rPr lang="en-US" sz="2600" dirty="0">
                <a:latin typeface="Verdana" panose="020B0604030504040204" pitchFamily="34" charset="0"/>
                <a:ea typeface="Verdana" panose="020B0604030504040204" pitchFamily="34" charset="0"/>
              </a:rPr>
              <a:t>The theme of “</a:t>
            </a:r>
            <a:r>
              <a:rPr lang="en-US" sz="2600" b="1" dirty="0">
                <a:latin typeface="Verdana" panose="020B0604030504040204" pitchFamily="34" charset="0"/>
                <a:ea typeface="Verdana" panose="020B0604030504040204" pitchFamily="34" charset="0"/>
              </a:rPr>
              <a:t>the many </a:t>
            </a:r>
            <a:r>
              <a:rPr lang="en-US" sz="2600" dirty="0">
                <a:latin typeface="Verdana" panose="020B0604030504040204" pitchFamily="34" charset="0"/>
                <a:ea typeface="Verdana" panose="020B0604030504040204" pitchFamily="34" charset="0"/>
              </a:rPr>
              <a:t>and </a:t>
            </a:r>
            <a:r>
              <a:rPr lang="en-US" sz="2600" b="1" dirty="0">
                <a:latin typeface="Verdana" panose="020B0604030504040204" pitchFamily="34" charset="0"/>
                <a:ea typeface="Verdana" panose="020B0604030504040204" pitchFamily="34" charset="0"/>
              </a:rPr>
              <a:t>the few</a:t>
            </a:r>
            <a:r>
              <a:rPr lang="en-US" sz="2600" dirty="0">
                <a:latin typeface="Verdana" panose="020B0604030504040204" pitchFamily="34" charset="0"/>
                <a:ea typeface="Verdana" panose="020B0604030504040204" pitchFamily="34" charset="0"/>
              </a:rPr>
              <a:t>” continues through the rest of the sermon. </a:t>
            </a:r>
          </a:p>
          <a:p>
            <a:endParaRPr lang="en-US" sz="2600" dirty="0">
              <a:latin typeface="Verdana" panose="020B0604030504040204" pitchFamily="34" charset="0"/>
              <a:ea typeface="Verdana" panose="020B0604030504040204" pitchFamily="34" charset="0"/>
            </a:endParaRPr>
          </a:p>
          <a:p>
            <a:r>
              <a:rPr lang="en-US" sz="2600" dirty="0">
                <a:latin typeface="Verdana" panose="020B0604030504040204" pitchFamily="34" charset="0"/>
                <a:ea typeface="Verdana" panose="020B0604030504040204" pitchFamily="34" charset="0"/>
              </a:rPr>
              <a:t>Jesus warns people about false prophets:</a:t>
            </a:r>
          </a:p>
          <a:p>
            <a:endParaRPr lang="en-US" sz="2600" dirty="0">
              <a:latin typeface="Verdana" panose="020B0604030504040204" pitchFamily="34" charset="0"/>
              <a:ea typeface="Verdana" panose="020B0604030504040204" pitchFamily="34" charset="0"/>
            </a:endParaRPr>
          </a:p>
          <a:p>
            <a:pPr algn="ctr"/>
            <a:r>
              <a:rPr lang="en-US" sz="2600" i="1" dirty="0">
                <a:latin typeface="Verdana" panose="020B0604030504040204" pitchFamily="34" charset="0"/>
                <a:ea typeface="Verdana" panose="020B0604030504040204" pitchFamily="34" charset="0"/>
              </a:rPr>
              <a:t>“Beware of the false prophets, who come to you in sheep’s clothing, but inwardly are ravenous wolves.” </a:t>
            </a:r>
            <a:r>
              <a:rPr lang="en-US" sz="2600" dirty="0">
                <a:latin typeface="Verdana" panose="020B0604030504040204" pitchFamily="34" charset="0"/>
                <a:ea typeface="Verdana" panose="020B0604030504040204" pitchFamily="34" charset="0"/>
              </a:rPr>
              <a:t>(Matthew 7:15) </a:t>
            </a:r>
          </a:p>
          <a:p>
            <a:pPr algn="ctr"/>
            <a:endParaRPr lang="en-US" sz="2600" dirty="0">
              <a:latin typeface="Verdana" panose="020B0604030504040204" pitchFamily="34" charset="0"/>
              <a:ea typeface="Verdana" panose="020B0604030504040204" pitchFamily="34" charset="0"/>
            </a:endParaRPr>
          </a:p>
          <a:p>
            <a:r>
              <a:rPr lang="en-US" sz="2600" dirty="0">
                <a:latin typeface="Verdana" panose="020B0604030504040204" pitchFamily="34" charset="0"/>
                <a:ea typeface="Verdana" panose="020B0604030504040204" pitchFamily="34" charset="0"/>
              </a:rPr>
              <a:t>And how to recognize them:</a:t>
            </a:r>
          </a:p>
          <a:p>
            <a:pPr algn="ctr"/>
            <a:r>
              <a:rPr lang="en-US" sz="2600" i="1" dirty="0">
                <a:latin typeface="Verdana" panose="020B0604030504040204" pitchFamily="34" charset="0"/>
                <a:ea typeface="Verdana" panose="020B0604030504040204" pitchFamily="34" charset="0"/>
              </a:rPr>
              <a:t>“You will know them by their fruits.” </a:t>
            </a:r>
            <a:br>
              <a:rPr lang="en-US" sz="2600" i="1" dirty="0">
                <a:latin typeface="Verdana" panose="020B0604030504040204" pitchFamily="34" charset="0"/>
                <a:ea typeface="Verdana" panose="020B0604030504040204" pitchFamily="34" charset="0"/>
              </a:rPr>
            </a:br>
            <a:r>
              <a:rPr lang="en-US" sz="2600" dirty="0">
                <a:latin typeface="Verdana" panose="020B0604030504040204" pitchFamily="34" charset="0"/>
                <a:ea typeface="Verdana" panose="020B0604030504040204" pitchFamily="34" charset="0"/>
              </a:rPr>
              <a:t>(Matthew 7:16, 20; cf. Galatians 5:22-24)</a:t>
            </a:r>
          </a:p>
        </p:txBody>
      </p:sp>
    </p:spTree>
    <p:extLst>
      <p:ext uri="{BB962C8B-B14F-4D97-AF65-F5344CB8AC3E}">
        <p14:creationId xmlns:p14="http://schemas.microsoft.com/office/powerpoint/2010/main" val="97322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1000"/>
                                        <p:tgtEl>
                                          <p:spTgt spid="3">
                                            <p:txEl>
                                              <p:pRg st="7" end="7"/>
                                            </p:txEl>
                                          </p:spTgt>
                                        </p:tgtEl>
                                      </p:cBhvr>
                                    </p:animEffect>
                                    <p:anim calcmode="lin" valueType="num">
                                      <p:cBhvr>
                                        <p:cTn id="2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5595582"/>
          </a:xfrm>
        </p:spPr>
        <p:txBody>
          <a:bodyPr>
            <a:spAutoFit/>
          </a:bodyPr>
          <a:lstStyle/>
          <a:p>
            <a:r>
              <a:rPr lang="en-US" sz="2400" dirty="0">
                <a:latin typeface="Verdana" panose="020B0604030504040204" pitchFamily="34" charset="0"/>
                <a:ea typeface="Verdana" panose="020B0604030504040204" pitchFamily="34" charset="0"/>
              </a:rPr>
              <a:t>Jesus warned again about the rise of false prophets:</a:t>
            </a:r>
          </a:p>
          <a:p>
            <a:pPr algn="ctr"/>
            <a:r>
              <a:rPr lang="en-US" sz="2400" i="1" dirty="0">
                <a:latin typeface="Verdana" panose="020B0604030504040204" pitchFamily="34" charset="0"/>
                <a:ea typeface="Verdana" panose="020B0604030504040204" pitchFamily="34" charset="0"/>
              </a:rPr>
              <a:t>“</a:t>
            </a:r>
            <a:r>
              <a:rPr lang="en-US" sz="2400" b="1" i="1" dirty="0">
                <a:latin typeface="Verdana" panose="020B0604030504040204" pitchFamily="34" charset="0"/>
                <a:ea typeface="Verdana" panose="020B0604030504040204" pitchFamily="34" charset="0"/>
              </a:rPr>
              <a:t>Many</a:t>
            </a:r>
            <a:r>
              <a:rPr lang="en-US" sz="2400" i="1" dirty="0">
                <a:latin typeface="Verdana" panose="020B0604030504040204" pitchFamily="34" charset="0"/>
                <a:ea typeface="Verdana" panose="020B0604030504040204" pitchFamily="34" charset="0"/>
              </a:rPr>
              <a:t> false prophets will arise and will mislead </a:t>
            </a:r>
            <a:r>
              <a:rPr lang="en-US" sz="2400" b="1" i="1" dirty="0">
                <a:latin typeface="Verdana" panose="020B0604030504040204" pitchFamily="34" charset="0"/>
                <a:ea typeface="Verdana" panose="020B0604030504040204" pitchFamily="34" charset="0"/>
              </a:rPr>
              <a:t>many</a:t>
            </a:r>
            <a:r>
              <a:rPr lang="en-US" sz="2400" i="1" dirty="0">
                <a:latin typeface="Verdana" panose="020B0604030504040204" pitchFamily="34" charset="0"/>
                <a:ea typeface="Verdana" panose="020B0604030504040204" pitchFamily="34" charset="0"/>
              </a:rPr>
              <a:t>.” </a:t>
            </a:r>
            <a:r>
              <a:rPr lang="en-US" sz="2400" dirty="0">
                <a:latin typeface="Verdana" panose="020B0604030504040204" pitchFamily="34" charset="0"/>
                <a:ea typeface="Verdana" panose="020B0604030504040204" pitchFamily="34" charset="0"/>
              </a:rPr>
              <a:t>(Matthew 24:11)</a:t>
            </a:r>
          </a:p>
          <a:p>
            <a:endParaRPr lang="en-US" sz="8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We learn here that “</a:t>
            </a:r>
            <a:r>
              <a:rPr lang="en-US" sz="2400" b="1" dirty="0">
                <a:latin typeface="Verdana" panose="020B0604030504040204" pitchFamily="34" charset="0"/>
                <a:ea typeface="Verdana" panose="020B0604030504040204" pitchFamily="34" charset="0"/>
              </a:rPr>
              <a:t>the many</a:t>
            </a:r>
            <a:r>
              <a:rPr lang="en-US" sz="2400" dirty="0">
                <a:latin typeface="Verdana" panose="020B0604030504040204" pitchFamily="34" charset="0"/>
                <a:ea typeface="Verdana" panose="020B0604030504040204" pitchFamily="34" charset="0"/>
              </a:rPr>
              <a:t>” are represented not only by the false prophets, but also by those who are deceived into believing and following them. </a:t>
            </a:r>
          </a:p>
          <a:p>
            <a:endParaRPr lang="en-US" sz="8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Peter also warns about false prophets and teachers: </a:t>
            </a:r>
          </a:p>
          <a:p>
            <a:pPr algn="ctr"/>
            <a:r>
              <a:rPr lang="en-US" sz="2400" i="1" dirty="0">
                <a:latin typeface="Verdana" panose="020B0604030504040204" pitchFamily="34" charset="0"/>
                <a:ea typeface="Verdana" panose="020B0604030504040204" pitchFamily="34" charset="0"/>
              </a:rPr>
              <a:t>“But false prophets also arose among the people, just as there will also be false teachers among you …” </a:t>
            </a:r>
            <a:r>
              <a:rPr lang="en-US" sz="2400" dirty="0">
                <a:latin typeface="Verdana" panose="020B0604030504040204" pitchFamily="34" charset="0"/>
                <a:ea typeface="Verdana" panose="020B0604030504040204" pitchFamily="34" charset="0"/>
              </a:rPr>
              <a:t>(2 Peter 2:1)</a:t>
            </a:r>
          </a:p>
          <a:p>
            <a:r>
              <a:rPr lang="en-US" sz="2400" dirty="0">
                <a:latin typeface="Verdana" panose="020B0604030504040204" pitchFamily="34" charset="0"/>
                <a:ea typeface="Verdana" panose="020B0604030504040204" pitchFamily="34" charset="0"/>
              </a:rPr>
              <a:t>It is apparent that “</a:t>
            </a:r>
            <a:r>
              <a:rPr lang="en-US" sz="2400" b="1" dirty="0">
                <a:latin typeface="Verdana" panose="020B0604030504040204" pitchFamily="34" charset="0"/>
                <a:ea typeface="Verdana" panose="020B0604030504040204" pitchFamily="34" charset="0"/>
              </a:rPr>
              <a:t>the few</a:t>
            </a:r>
            <a:r>
              <a:rPr lang="en-US" sz="2400" dirty="0">
                <a:latin typeface="Verdana" panose="020B0604030504040204" pitchFamily="34" charset="0"/>
                <a:ea typeface="Verdana" panose="020B0604030504040204" pitchFamily="34" charset="0"/>
              </a:rPr>
              <a:t>” are those who will recognize false prophets and teachers </a:t>
            </a:r>
            <a:r>
              <a:rPr lang="en-US" sz="2400" i="1" dirty="0">
                <a:latin typeface="Verdana" panose="020B0604030504040204" pitchFamily="34" charset="0"/>
                <a:ea typeface="Verdana" panose="020B0604030504040204" pitchFamily="34" charset="0"/>
              </a:rPr>
              <a:t>“by their fruits,” </a:t>
            </a:r>
            <a:r>
              <a:rPr lang="en-US" sz="2400" dirty="0">
                <a:latin typeface="Verdana" panose="020B0604030504040204" pitchFamily="34" charset="0"/>
                <a:ea typeface="Verdana" panose="020B0604030504040204" pitchFamily="34" charset="0"/>
              </a:rPr>
              <a:t>and will not be deceived by them.</a:t>
            </a:r>
          </a:p>
        </p:txBody>
      </p:sp>
    </p:spTree>
    <p:extLst>
      <p:ext uri="{BB962C8B-B14F-4D97-AF65-F5344CB8AC3E}">
        <p14:creationId xmlns:p14="http://schemas.microsoft.com/office/powerpoint/2010/main" val="32295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1000"/>
                                        <p:tgtEl>
                                          <p:spTgt spid="3">
                                            <p:txEl>
                                              <p:pRg st="7" end="7"/>
                                            </p:txEl>
                                          </p:spTgt>
                                        </p:tgtEl>
                                      </p:cBhvr>
                                    </p:animEffect>
                                    <p:anim calcmode="lin" valueType="num">
                                      <p:cBhvr>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4192943"/>
          </a:xfrm>
        </p:spPr>
        <p:txBody>
          <a:bodyPr>
            <a:spAutoFit/>
          </a:bodyPr>
          <a:lstStyle/>
          <a:p>
            <a:r>
              <a:rPr lang="en-US" sz="2400" dirty="0">
                <a:latin typeface="Verdana" panose="020B0604030504040204" pitchFamily="34" charset="0"/>
                <a:ea typeface="Verdana" panose="020B0604030504040204" pitchFamily="34" charset="0"/>
              </a:rPr>
              <a:t>Jesus continues by taking us to the great scene of final judgment:</a:t>
            </a:r>
          </a:p>
          <a:p>
            <a:endParaRPr lang="en-US" sz="2400" dirty="0">
              <a:latin typeface="Verdana" panose="020B0604030504040204" pitchFamily="34" charset="0"/>
              <a:ea typeface="Verdana" panose="020B0604030504040204" pitchFamily="34" charset="0"/>
            </a:endParaRPr>
          </a:p>
          <a:p>
            <a:pPr algn="ctr"/>
            <a:r>
              <a:rPr lang="en-US" sz="2400" i="1" dirty="0">
                <a:latin typeface="Verdana" panose="020B0604030504040204" pitchFamily="34" charset="0"/>
                <a:ea typeface="Verdana" panose="020B0604030504040204" pitchFamily="34" charset="0"/>
              </a:rPr>
              <a:t>“Not everyone who says to Me, ‘Lord, Lord,’ will enter the kingdom of heaven, but he who does the will of My Father who is in heaven will enter. Many will say to Me on that day, ‘Lord, Lord, did we not prophesy in Your name, and in Your name cast out demons, and in Your name perform many miracles?' And then I will declare to them, ‘I never knew you; DEPART FROM ME, YOU WHO PRACTICE LAWLESSNESS.’” </a:t>
            </a:r>
            <a:r>
              <a:rPr lang="en-US" sz="2400" dirty="0">
                <a:latin typeface="Verdana" panose="020B0604030504040204" pitchFamily="34" charset="0"/>
                <a:ea typeface="Verdana" panose="020B0604030504040204" pitchFamily="34" charset="0"/>
              </a:rPr>
              <a:t>(Matthew 7:21-23)</a:t>
            </a:r>
          </a:p>
        </p:txBody>
      </p:sp>
    </p:spTree>
    <p:extLst>
      <p:ext uri="{BB962C8B-B14F-4D97-AF65-F5344CB8AC3E}">
        <p14:creationId xmlns:p14="http://schemas.microsoft.com/office/powerpoint/2010/main" val="1233714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379651"/>
            <a:ext cx="8086725" cy="634020"/>
          </a:xfrm>
        </p:spPr>
        <p:txBody>
          <a:bodyPr>
            <a:spAutoFit/>
          </a:bodyPr>
          <a:lstStyle/>
          <a:p>
            <a:pPr algn="ctr"/>
            <a:r>
              <a:rPr lang="en-US" sz="4400" dirty="0">
                <a:solidFill>
                  <a:schemeClr val="bg1"/>
                </a:solidFill>
                <a:latin typeface="Verdana" panose="020B0604030504040204" pitchFamily="34" charset="0"/>
                <a:ea typeface="Verdana" panose="020B0604030504040204" pitchFamily="34" charset="0"/>
              </a:rPr>
              <a:t>THE MANY AND THE FEW</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388962" y="1064526"/>
            <a:ext cx="8372902" cy="4840299"/>
          </a:xfrm>
        </p:spPr>
        <p:txBody>
          <a:bodyPr>
            <a:spAutoFit/>
          </a:bodyPr>
          <a:lstStyle/>
          <a:p>
            <a:r>
              <a:rPr lang="en-US" sz="2400" dirty="0">
                <a:latin typeface="Verdana" panose="020B0604030504040204" pitchFamily="34" charset="0"/>
                <a:ea typeface="Verdana" panose="020B0604030504040204" pitchFamily="34" charset="0"/>
              </a:rPr>
              <a:t>It is clear from Matthew 7:21-23 that it is not what we say or what we claim that assures our entrance into the kingdom of Heaven, but rather what we do, and by whose authority.</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Jesus states in this passage that only the obedient will be saved, </a:t>
            </a:r>
            <a:r>
              <a:rPr lang="en-US" sz="2400" i="1" dirty="0">
                <a:latin typeface="Verdana" panose="020B0604030504040204" pitchFamily="34" charset="0"/>
                <a:ea typeface="Verdana" panose="020B0604030504040204" pitchFamily="34" charset="0"/>
              </a:rPr>
              <a:t>“he who does the will of My Father.”</a:t>
            </a:r>
            <a:r>
              <a:rPr lang="en-US" sz="2400" dirty="0">
                <a:latin typeface="Verdana" panose="020B0604030504040204" pitchFamily="34" charset="0"/>
                <a:ea typeface="Verdana" panose="020B0604030504040204" pitchFamily="34" charset="0"/>
              </a:rPr>
              <a:t>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After hearing this testimony of Jesus, the conclusion is inescapable that on Judgment Day, there will be </a:t>
            </a:r>
            <a:r>
              <a:rPr lang="en-US" sz="2400" b="1" dirty="0">
                <a:latin typeface="Verdana" panose="020B0604030504040204" pitchFamily="34" charset="0"/>
                <a:ea typeface="Verdana" panose="020B0604030504040204" pitchFamily="34" charset="0"/>
              </a:rPr>
              <a:t>many</a:t>
            </a:r>
            <a:r>
              <a:rPr lang="en-US" sz="2400" dirty="0">
                <a:latin typeface="Verdana" panose="020B0604030504040204" pitchFamily="34" charset="0"/>
                <a:ea typeface="Verdana" panose="020B0604030504040204" pitchFamily="34" charset="0"/>
              </a:rPr>
              <a:t> who stand before the judgment seat of Christ, who believed beyond doubt that they were saved, yet sadly, they were lost.</a:t>
            </a:r>
          </a:p>
        </p:txBody>
      </p:sp>
    </p:spTree>
    <p:extLst>
      <p:ext uri="{BB962C8B-B14F-4D97-AF65-F5344CB8AC3E}">
        <p14:creationId xmlns:p14="http://schemas.microsoft.com/office/powerpoint/2010/main" val="391655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474</TotalTime>
  <Words>3018</Words>
  <Application>Microsoft Office PowerPoint</Application>
  <PresentationFormat>On-screen Show (4:3)</PresentationFormat>
  <Paragraphs>162</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Verdana</vt:lpstr>
      <vt:lpstr>Metropolitan</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THE MANY AND THE FEW</vt:lpstr>
      <vt:lpstr>HOW TO BE AMONG THE FEW</vt:lpstr>
      <vt:lpstr>HOW TO BE AMONG THE FEW</vt:lpstr>
      <vt:lpstr>HOW TO BE SAVED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Many And The Few (2)</dc:title>
  <dc:creator>Childs, Randall</dc:creator>
  <cp:lastModifiedBy>Richard Lidh</cp:lastModifiedBy>
  <cp:revision>9</cp:revision>
  <cp:lastPrinted>2023-08-19T15:56:18Z</cp:lastPrinted>
  <dcterms:created xsi:type="dcterms:W3CDTF">2023-08-05T19:15:57Z</dcterms:created>
  <dcterms:modified xsi:type="dcterms:W3CDTF">2023-08-19T15:57:31Z</dcterms:modified>
</cp:coreProperties>
</file>